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58" r:id="rId3"/>
    <p:sldMasterId id="2147483673" r:id="rId4"/>
  </p:sldMasterIdLst>
  <p:notesMasterIdLst>
    <p:notesMasterId r:id="rId31"/>
  </p:notesMasterIdLst>
  <p:sldIdLst>
    <p:sldId id="399" r:id="rId5"/>
    <p:sldId id="401" r:id="rId6"/>
    <p:sldId id="400" r:id="rId7"/>
    <p:sldId id="373" r:id="rId8"/>
    <p:sldId id="278" r:id="rId9"/>
    <p:sldId id="375" r:id="rId10"/>
    <p:sldId id="374" r:id="rId11"/>
    <p:sldId id="280" r:id="rId12"/>
    <p:sldId id="376" r:id="rId13"/>
    <p:sldId id="377" r:id="rId14"/>
    <p:sldId id="378" r:id="rId15"/>
    <p:sldId id="379" r:id="rId16"/>
    <p:sldId id="380" r:id="rId17"/>
    <p:sldId id="381" r:id="rId18"/>
    <p:sldId id="382" r:id="rId19"/>
    <p:sldId id="383" r:id="rId20"/>
    <p:sldId id="384" r:id="rId21"/>
    <p:sldId id="300" r:id="rId22"/>
    <p:sldId id="316" r:id="rId23"/>
    <p:sldId id="426" r:id="rId24"/>
    <p:sldId id="330" r:id="rId25"/>
    <p:sldId id="320" r:id="rId26"/>
    <p:sldId id="322" r:id="rId27"/>
    <p:sldId id="323" r:id="rId28"/>
    <p:sldId id="325" r:id="rId29"/>
    <p:sldId id="402" r:id="rId30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02826" initials="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4F4F"/>
    <a:srgbClr val="E4EDF6"/>
    <a:srgbClr val="04A8BA"/>
    <a:srgbClr val="599EFF"/>
    <a:srgbClr val="203180"/>
    <a:srgbClr val="FFFFFF"/>
    <a:srgbClr val="D9DADE"/>
    <a:srgbClr val="595959"/>
    <a:srgbClr val="7277C6"/>
    <a:srgbClr val="6E85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23" autoAdjust="0"/>
    <p:restoredTop sz="94643"/>
  </p:normalViewPr>
  <p:slideViewPr>
    <p:cSldViewPr snapToGrid="0" snapToObjects="1">
      <p:cViewPr varScale="1">
        <p:scale>
          <a:sx n="85" d="100"/>
          <a:sy n="85" d="100"/>
        </p:scale>
        <p:origin x="734" y="67"/>
      </p:cViewPr>
      <p:guideLst>
        <p:guide orient="horz" pos="2050"/>
        <p:guide pos="3840"/>
        <p:guide pos="656"/>
        <p:guide orient="horz" pos="544"/>
        <p:guide orient="horz" pos="6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6" Type="http://schemas.openxmlformats.org/officeDocument/2006/relationships/tags" Target="tags/tag12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51D73-B247-9840-8AFB-D19559DEBD2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9944FD-595B-974B-AF1F-913DC958117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931400" y="6173786"/>
            <a:ext cx="1879600" cy="365125"/>
          </a:xfr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/>
            </a:fld>
            <a:endParaRPr kumimoji="1"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ctrTitle" hasCustomPrompt="1"/>
          </p:nvPr>
        </p:nvSpPr>
        <p:spPr>
          <a:xfrm>
            <a:off x="1041400" y="2710783"/>
            <a:ext cx="9019309" cy="532940"/>
          </a:xfrm>
        </p:spPr>
        <p:txBody>
          <a:bodyPr anchor="ctr">
            <a:normAutofit/>
          </a:bodyPr>
          <a:lstStyle>
            <a:lvl1pPr>
              <a:defRPr sz="3200" baseline="0"/>
            </a:lvl1pPr>
          </a:lstStyle>
          <a:p>
            <a:r>
              <a:rPr kumimoji="1" lang="zh-CN" altLang="en-US" b="1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报告标题</a:t>
            </a:r>
            <a:r>
              <a:rPr kumimoji="1" lang="en-US" altLang="en-US" b="1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kumimoji="1" lang="zh-CN" altLang="en-US" b="1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微软雅黑 加粗</a:t>
            </a:r>
            <a:r>
              <a:rPr kumimoji="1" lang="en-US" altLang="zh-CN" b="1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32</a:t>
            </a:r>
            <a:r>
              <a:rPr kumimoji="1" lang="zh-CN" altLang="en-US" b="1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号字 白色</a:t>
            </a:r>
            <a:endParaRPr kumimoji="1" lang="zh-CN" altLang="en-US" spc="100" dirty="0">
              <a:solidFill>
                <a:schemeClr val="bg1"/>
              </a:solidFill>
            </a:endParaRPr>
          </a:p>
        </p:txBody>
      </p:sp>
      <p:sp>
        <p:nvSpPr>
          <p:cNvPr id="9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041400" y="3614278"/>
            <a:ext cx="9019309" cy="520699"/>
          </a:xfrm>
        </p:spPr>
        <p:txBody>
          <a:bodyPr anchor="ctr">
            <a:normAutofit/>
          </a:bodyPr>
          <a:lstStyle>
            <a:lvl1pPr marL="0" indent="0">
              <a:buNone/>
              <a:defRPr/>
            </a:lvl1pPr>
          </a:lstStyle>
          <a:p>
            <a:r>
              <a:rPr kumimoji="1" lang="zh-CN" altLang="en-US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副标题</a:t>
            </a:r>
            <a:r>
              <a:rPr kumimoji="1" lang="en-US" altLang="en-US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kumimoji="1" lang="zh-CN" altLang="en-US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微软雅黑 </a:t>
            </a:r>
            <a:r>
              <a:rPr kumimoji="1" lang="en-US" altLang="zh-CN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16</a:t>
            </a:r>
            <a:r>
              <a:rPr kumimoji="1" lang="zh-CN" altLang="en-US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号字</a:t>
            </a:r>
            <a:r>
              <a:rPr kumimoji="1" lang="en-US" altLang="en-US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kumimoji="1" lang="zh-CN" altLang="en-US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黑色</a:t>
            </a:r>
            <a:endParaRPr kumimoji="1" lang="zh-CN" altLang="en-US" sz="1600" kern="1400" spc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1041400" y="6188301"/>
            <a:ext cx="5076825" cy="336094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kumimoji="1" lang="zh-CN" altLang="en-US" sz="1400" kern="1400" spc="100" baseline="0" dirty="0">
                <a:solidFill>
                  <a:schemeClr val="bg1"/>
                </a:solidFill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sz="1400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部门名称 微软雅黑 </a:t>
            </a:r>
            <a:r>
              <a:rPr kumimoji="1" lang="en-US" altLang="zh-CN" sz="1400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14</a:t>
            </a:r>
            <a:r>
              <a:rPr kumimoji="1" lang="zh-CN" altLang="en-US" sz="1400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号字 白色</a:t>
            </a:r>
            <a:endParaRPr kumimoji="1" lang="zh-CN" altLang="en-US" sz="1400" kern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931400" y="6173786"/>
            <a:ext cx="1879600" cy="365125"/>
          </a:xfr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white"/>
                </a:solidFill>
              </a:rPr>
            </a:fld>
            <a:endParaRPr kumimoji="1"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ctrTitle" hasCustomPrompt="1"/>
          </p:nvPr>
        </p:nvSpPr>
        <p:spPr>
          <a:xfrm>
            <a:off x="1041400" y="2710783"/>
            <a:ext cx="9019309" cy="532940"/>
          </a:xfrm>
        </p:spPr>
        <p:txBody>
          <a:bodyPr anchor="ctr">
            <a:normAutofit/>
          </a:bodyPr>
          <a:lstStyle>
            <a:lvl1pPr>
              <a:defRPr/>
            </a:lvl1pPr>
          </a:lstStyle>
          <a:p>
            <a:r>
              <a:rPr kumimoji="1" lang="en-US" altLang="zh-CN" sz="2800" b="1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Headline Arial</a:t>
            </a:r>
            <a:r>
              <a:rPr kumimoji="1" lang="zh-CN" altLang="en-US" sz="2800" b="1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umimoji="1" lang="en-US" altLang="zh-CN" sz="2800" b="1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Bold 28 White</a:t>
            </a:r>
            <a:endParaRPr kumimoji="1"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8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041400" y="3614278"/>
            <a:ext cx="9019309" cy="520699"/>
          </a:xfrm>
        </p:spPr>
        <p:txBody>
          <a:bodyPr anchor="ctr">
            <a:normAutofit/>
          </a:bodyPr>
          <a:lstStyle>
            <a:lvl1pPr marL="0" indent="0">
              <a:buNone/>
              <a:defRPr/>
            </a:lvl1pPr>
          </a:lstStyle>
          <a:p>
            <a:r>
              <a:rPr kumimoji="1" lang="en-US" altLang="zh-CN" sz="1600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Subline Arial 16 White</a:t>
            </a:r>
            <a:endParaRPr kumimoji="1" lang="zh-CN" altLang="en-US" sz="1600" kern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>
          <a:xfrm>
            <a:off x="9931400" y="6173786"/>
            <a:ext cx="1879600" cy="365125"/>
          </a:xfr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white"/>
                </a:solidFill>
              </a:rPr>
            </a:fld>
            <a:endParaRPr kumimoji="1"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 30"/>
          <p:cNvGrpSpPr/>
          <p:nvPr userDrawn="1"/>
        </p:nvGrpSpPr>
        <p:grpSpPr>
          <a:xfrm>
            <a:off x="-1" y="-6375"/>
            <a:ext cx="12201547" cy="6864375"/>
            <a:chOff x="-1" y="-6375"/>
            <a:chExt cx="12201547" cy="6864375"/>
          </a:xfrm>
        </p:grpSpPr>
        <p:pic>
          <p:nvPicPr>
            <p:cNvPr id="7" name="图片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6375"/>
              <a:ext cx="12201547" cy="6864375"/>
            </a:xfrm>
            <a:prstGeom prst="rect">
              <a:avLst/>
            </a:prstGeom>
            <a:solidFill>
              <a:srgbClr val="04A8BA"/>
            </a:solidFill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0955" y="330386"/>
              <a:ext cx="1691635" cy="351437"/>
            </a:xfrm>
            <a:prstGeom prst="rect">
              <a:avLst/>
            </a:prstGeom>
          </p:spPr>
        </p:pic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941C817-3DFF-A64A-85F8-46CAA615CCCC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218730"/>
            <a:ext cx="8813800" cy="574748"/>
          </a:xfrm>
        </p:spPr>
        <p:txBody>
          <a:bodyPr>
            <a:normAutofit/>
          </a:bodyPr>
          <a:lstStyle>
            <a:lvl1pPr>
              <a:defRPr sz="2200" b="1"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dirty="0"/>
              <a:t>目录  微软雅黑 加粗</a:t>
            </a:r>
            <a:r>
              <a:rPr kumimoji="1" lang="en-US" altLang="zh-CN" dirty="0"/>
              <a:t> 22</a:t>
            </a:r>
            <a:r>
              <a:rPr kumimoji="1" lang="zh-CN" altLang="en-US" dirty="0"/>
              <a:t>号字 黑</a:t>
            </a:r>
            <a:endParaRPr kumimoji="1" lang="zh-CN" altLang="en-US" dirty="0"/>
          </a:p>
        </p:txBody>
      </p:sp>
      <p:sp>
        <p:nvSpPr>
          <p:cNvPr id="10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7" name="矩形 16"/>
          <p:cNvSpPr/>
          <p:nvPr userDrawn="1"/>
        </p:nvSpPr>
        <p:spPr bwMode="auto">
          <a:xfrm>
            <a:off x="0" y="-14288"/>
            <a:ext cx="12192000" cy="6872288"/>
          </a:xfrm>
          <a:prstGeom prst="rect">
            <a:avLst/>
          </a:prstGeom>
          <a:solidFill>
            <a:srgbClr val="04A8BA"/>
          </a:solidFill>
          <a:ln w="12700">
            <a:noFill/>
            <a:miter lim="800000"/>
          </a:ln>
        </p:spPr>
        <p:txBody>
          <a:bodyPr wrap="square" lIns="90000" tIns="46800" rIns="90000" bIns="46800" rtlCol="0" anchor="ctr">
            <a:sp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75"/>
            <a:ext cx="12201547" cy="686437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941C817-3DFF-A64A-85F8-46CAA615CCCC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955" y="330386"/>
            <a:ext cx="1691635" cy="351437"/>
          </a:xfrm>
          <a:prstGeom prst="rect">
            <a:avLst/>
          </a:prstGeom>
        </p:spPr>
      </p:pic>
      <p:sp>
        <p:nvSpPr>
          <p:cNvPr id="18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218730"/>
            <a:ext cx="8813800" cy="574748"/>
          </a:xfrm>
        </p:spPr>
        <p:txBody>
          <a:bodyPr>
            <a:normAutofit/>
          </a:bodyPr>
          <a:lstStyle>
            <a:lvl1pPr>
              <a:defRPr sz="2200" spc="100" baseline="0">
                <a:latin typeface="+mj-lt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en-US" altLang="zh-CN" dirty="0"/>
              <a:t>Content</a:t>
            </a:r>
            <a:endParaRPr kumimoji="1" lang="zh-CN" altLang="en-US" dirty="0"/>
          </a:p>
        </p:txBody>
      </p:sp>
      <p:sp>
        <p:nvSpPr>
          <p:cNvPr id="14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9" name="矩形 18"/>
          <p:cNvSpPr/>
          <p:nvPr userDrawn="1"/>
        </p:nvSpPr>
        <p:spPr bwMode="auto">
          <a:xfrm>
            <a:off x="0" y="-14288"/>
            <a:ext cx="12192000" cy="6872288"/>
          </a:xfrm>
          <a:prstGeom prst="rect">
            <a:avLst/>
          </a:prstGeom>
          <a:solidFill>
            <a:srgbClr val="04A8BA"/>
          </a:solidFill>
          <a:ln w="12700">
            <a:noFill/>
            <a:miter lim="800000"/>
          </a:ln>
        </p:spPr>
        <p:txBody>
          <a:bodyPr wrap="square" lIns="90000" tIns="46800" rIns="90000" bIns="46800" rtlCol="0" anchor="ctr">
            <a:sp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6" y="1"/>
            <a:ext cx="12193316" cy="6860944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>
              <a:defRPr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2pPr>
            <a:lvl3pPr>
              <a:defRPr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3pPr>
            <a:lvl4pPr>
              <a:defRPr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4pPr>
            <a:lvl5pPr>
              <a:defRPr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  <a:p>
            <a:pPr lvl="1"/>
            <a:r>
              <a:rPr kumimoji="1" lang="zh-CN" altLang="en-US" dirty="0"/>
              <a:t>二级</a:t>
            </a:r>
            <a:endParaRPr kumimoji="1" lang="zh-CN" altLang="en-US" dirty="0"/>
          </a:p>
          <a:p>
            <a:pPr lvl="2"/>
            <a:r>
              <a:rPr kumimoji="1" lang="zh-CN" altLang="en-US" dirty="0"/>
              <a:t>三级</a:t>
            </a:r>
            <a:endParaRPr kumimoji="1" lang="zh-CN" altLang="en-US" dirty="0"/>
          </a:p>
          <a:p>
            <a:pPr lvl="3"/>
            <a:r>
              <a:rPr kumimoji="1" lang="zh-CN" altLang="en-US" dirty="0"/>
              <a:t>四级</a:t>
            </a:r>
            <a:endParaRPr kumimoji="1" lang="zh-CN" altLang="en-US" dirty="0"/>
          </a:p>
          <a:p>
            <a:pPr lvl="4"/>
            <a:r>
              <a:rPr kumimoji="1" lang="zh-CN" altLang="en-US" dirty="0"/>
              <a:t>五级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1C817-3DFF-A64A-85F8-46CAA615CCCC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955" y="330386"/>
            <a:ext cx="1691635" cy="351437"/>
          </a:xfrm>
          <a:prstGeom prst="rect">
            <a:avLst/>
          </a:prstGeom>
        </p:spPr>
      </p:pic>
      <p:sp>
        <p:nvSpPr>
          <p:cNvPr id="18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218730"/>
            <a:ext cx="8813800" cy="574748"/>
          </a:xfrm>
        </p:spPr>
        <p:txBody>
          <a:bodyPr>
            <a:normAutofit/>
          </a:bodyPr>
          <a:lstStyle>
            <a:lvl1pPr>
              <a:defRPr sz="2200" b="1"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dirty="0"/>
              <a:t>标题  微软雅黑 加粗</a:t>
            </a:r>
            <a:r>
              <a:rPr kumimoji="1" lang="en-US" altLang="zh-CN" dirty="0"/>
              <a:t> 22</a:t>
            </a:r>
            <a:r>
              <a:rPr kumimoji="1" lang="zh-CN" altLang="en-US" dirty="0"/>
              <a:t>号字 黑</a:t>
            </a:r>
            <a:endParaRPr kumimoji="1" lang="zh-CN" altLang="en-US" dirty="0"/>
          </a:p>
        </p:txBody>
      </p:sp>
      <p:sp>
        <p:nvSpPr>
          <p:cNvPr id="15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9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0" name="矩形 19"/>
          <p:cNvSpPr/>
          <p:nvPr userDrawn="1"/>
        </p:nvSpPr>
        <p:spPr bwMode="auto">
          <a:xfrm>
            <a:off x="0" y="-14288"/>
            <a:ext cx="12192000" cy="6872288"/>
          </a:xfrm>
          <a:prstGeom prst="rect">
            <a:avLst/>
          </a:prstGeom>
          <a:solidFill>
            <a:srgbClr val="04A8BA"/>
          </a:solidFill>
          <a:ln w="12700">
            <a:noFill/>
            <a:miter lim="800000"/>
          </a:ln>
        </p:spPr>
        <p:txBody>
          <a:bodyPr wrap="square" lIns="90000" tIns="46800" rIns="90000" bIns="46800" rtlCol="0" anchor="ctr">
            <a:sp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6" y="1"/>
            <a:ext cx="12193316" cy="6860944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pc="10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pc="10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pc="10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pc="10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pc="10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1C817-3DFF-A64A-85F8-46CAA615CCCC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955" y="330386"/>
            <a:ext cx="1691635" cy="351437"/>
          </a:xfrm>
          <a:prstGeom prst="rect">
            <a:avLst/>
          </a:prstGeom>
        </p:spPr>
      </p:pic>
      <p:sp>
        <p:nvSpPr>
          <p:cNvPr id="18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218730"/>
            <a:ext cx="8813800" cy="574748"/>
          </a:xfrm>
        </p:spPr>
        <p:txBody>
          <a:bodyPr>
            <a:normAutofit/>
          </a:bodyPr>
          <a:lstStyle>
            <a:lvl1pPr>
              <a:defRPr sz="2200" b="1" spc="100" baseline="0">
                <a:latin typeface="+mj-ea"/>
                <a:ea typeface="+mj-ea"/>
                <a:cs typeface="微软雅黑" panose="020B0503020204020204" charset="-122"/>
              </a:defRPr>
            </a:lvl1pPr>
          </a:lstStyle>
          <a:p>
            <a:r>
              <a:rPr kumimoji="1" lang="zh-CN" altLang="en-US" dirty="0"/>
              <a:t>标题  微软雅黑 加粗</a:t>
            </a:r>
            <a:r>
              <a:rPr kumimoji="1" lang="en-US" altLang="zh-CN" dirty="0"/>
              <a:t> 22</a:t>
            </a:r>
            <a:r>
              <a:rPr kumimoji="1" lang="zh-CN" altLang="en-US" dirty="0"/>
              <a:t>号字 黑</a:t>
            </a:r>
            <a:endParaRPr kumimoji="1" lang="zh-CN" altLang="en-US" dirty="0"/>
          </a:p>
        </p:txBody>
      </p:sp>
      <p:sp>
        <p:nvSpPr>
          <p:cNvPr id="15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9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0" name="矩形 19"/>
          <p:cNvSpPr/>
          <p:nvPr userDrawn="1"/>
        </p:nvSpPr>
        <p:spPr bwMode="auto">
          <a:xfrm>
            <a:off x="0" y="-14288"/>
            <a:ext cx="12192000" cy="6872288"/>
          </a:xfrm>
          <a:prstGeom prst="rect">
            <a:avLst/>
          </a:prstGeom>
          <a:solidFill>
            <a:srgbClr val="04A8BA"/>
          </a:solidFill>
          <a:ln w="12700">
            <a:noFill/>
            <a:miter lim="800000"/>
          </a:ln>
        </p:spPr>
        <p:txBody>
          <a:bodyPr wrap="square" lIns="90000" tIns="46800" rIns="90000" bIns="46800" rtlCol="0" anchor="ctr">
            <a:sp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6" y="1"/>
            <a:ext cx="12193316" cy="686094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941C817-3DFF-A64A-85F8-46CAA615CCCC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955" y="330386"/>
            <a:ext cx="1691635" cy="351437"/>
          </a:xfrm>
          <a:prstGeom prst="rect">
            <a:avLst/>
          </a:prstGeom>
        </p:spPr>
      </p:pic>
      <p:sp>
        <p:nvSpPr>
          <p:cNvPr id="15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5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8" name="矩形 17"/>
          <p:cNvSpPr/>
          <p:nvPr userDrawn="1"/>
        </p:nvSpPr>
        <p:spPr bwMode="auto">
          <a:xfrm>
            <a:off x="0" y="-14288"/>
            <a:ext cx="12192000" cy="6872288"/>
          </a:xfrm>
          <a:prstGeom prst="rect">
            <a:avLst/>
          </a:prstGeom>
          <a:solidFill>
            <a:srgbClr val="04A8BA"/>
          </a:solidFill>
          <a:ln w="12700">
            <a:noFill/>
            <a:miter lim="800000"/>
          </a:ln>
        </p:spPr>
        <p:txBody>
          <a:bodyPr wrap="square" lIns="90000" tIns="46800" rIns="90000" bIns="46800" rtlCol="0" anchor="ctr">
            <a:sp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6" y="1"/>
            <a:ext cx="12193316" cy="686094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Click to edit Master title style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941C817-3DFF-A64A-85F8-46CAA615CCCC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955" y="330386"/>
            <a:ext cx="1691635" cy="351437"/>
          </a:xfrm>
          <a:prstGeom prst="rect">
            <a:avLst/>
          </a:prstGeom>
        </p:spPr>
      </p:pic>
      <p:sp>
        <p:nvSpPr>
          <p:cNvPr id="15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5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7" name="矩形 16"/>
          <p:cNvSpPr/>
          <p:nvPr userDrawn="1"/>
        </p:nvSpPr>
        <p:spPr bwMode="auto">
          <a:xfrm>
            <a:off x="0" y="-14288"/>
            <a:ext cx="12192000" cy="6872288"/>
          </a:xfrm>
          <a:prstGeom prst="rect">
            <a:avLst/>
          </a:prstGeom>
          <a:solidFill>
            <a:srgbClr val="04A8BA"/>
          </a:solidFill>
          <a:ln w="12700">
            <a:noFill/>
            <a:miter lim="800000"/>
          </a:ln>
        </p:spPr>
        <p:txBody>
          <a:bodyPr wrap="square" lIns="90000" tIns="46800" rIns="90000" bIns="46800" rtlCol="0" anchor="ctr">
            <a:sp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6" y="1"/>
            <a:ext cx="12193316" cy="6860944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2pPr>
            <a:lvl3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3pPr>
            <a:lvl4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4pPr>
            <a:lvl5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  <a:p>
            <a:pPr lvl="1"/>
            <a:r>
              <a:rPr kumimoji="1" lang="zh-CN" altLang="en-US" dirty="0"/>
              <a:t>二级</a:t>
            </a:r>
            <a:endParaRPr kumimoji="1" lang="zh-CN" altLang="en-US" dirty="0"/>
          </a:p>
          <a:p>
            <a:pPr lvl="2"/>
            <a:r>
              <a:rPr kumimoji="1" lang="zh-CN" altLang="en-US" dirty="0"/>
              <a:t>三级</a:t>
            </a:r>
            <a:endParaRPr kumimoji="1" lang="zh-CN" altLang="en-US" dirty="0"/>
          </a:p>
          <a:p>
            <a:pPr lvl="3"/>
            <a:r>
              <a:rPr kumimoji="1" lang="zh-CN" altLang="en-US" dirty="0"/>
              <a:t>四级</a:t>
            </a:r>
            <a:endParaRPr kumimoji="1" lang="zh-CN" altLang="en-US" dirty="0"/>
          </a:p>
          <a:p>
            <a:pPr lvl="4"/>
            <a:r>
              <a:rPr kumimoji="1" lang="zh-CN" altLang="en-US" dirty="0"/>
              <a:t>五级</a:t>
            </a:r>
            <a:endParaRPr kumimoji="1"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2pPr>
            <a:lvl3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3pPr>
            <a:lvl4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4pPr>
            <a:lvl5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  <a:p>
            <a:pPr lvl="1"/>
            <a:r>
              <a:rPr kumimoji="1" lang="zh-CN" altLang="en-US" dirty="0"/>
              <a:t>二级</a:t>
            </a:r>
            <a:endParaRPr kumimoji="1" lang="zh-CN" altLang="en-US" dirty="0"/>
          </a:p>
          <a:p>
            <a:pPr lvl="2"/>
            <a:r>
              <a:rPr kumimoji="1" lang="zh-CN" altLang="en-US" dirty="0"/>
              <a:t>三级</a:t>
            </a:r>
            <a:endParaRPr kumimoji="1" lang="zh-CN" altLang="en-US" dirty="0"/>
          </a:p>
          <a:p>
            <a:pPr lvl="3"/>
            <a:r>
              <a:rPr kumimoji="1" lang="zh-CN" altLang="en-US" dirty="0"/>
              <a:t>四级</a:t>
            </a:r>
            <a:endParaRPr kumimoji="1" lang="zh-CN" altLang="en-US" dirty="0"/>
          </a:p>
          <a:p>
            <a:pPr lvl="4"/>
            <a:r>
              <a:rPr kumimoji="1" lang="zh-CN" altLang="en-US" dirty="0"/>
              <a:t>五级</a:t>
            </a:r>
            <a:endParaRPr kumimoji="1"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941C817-3DFF-A64A-85F8-46CAA615CCCC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955" y="330386"/>
            <a:ext cx="1691635" cy="351437"/>
          </a:xfrm>
          <a:prstGeom prst="rect">
            <a:avLst/>
          </a:prstGeom>
        </p:spPr>
      </p:pic>
      <p:sp>
        <p:nvSpPr>
          <p:cNvPr id="20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218730"/>
            <a:ext cx="8813800" cy="574748"/>
          </a:xfrm>
        </p:spPr>
        <p:txBody>
          <a:bodyPr>
            <a:normAutofit/>
          </a:bodyPr>
          <a:lstStyle>
            <a:lvl1pPr>
              <a:defRPr sz="2200" b="1"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dirty="0"/>
              <a:t>标题  微软雅黑 加粗</a:t>
            </a:r>
            <a:r>
              <a:rPr kumimoji="1" lang="en-US" altLang="zh-CN" dirty="0"/>
              <a:t> 22</a:t>
            </a:r>
            <a:r>
              <a:rPr kumimoji="1" lang="zh-CN" altLang="en-US" dirty="0"/>
              <a:t>号字 黑</a:t>
            </a:r>
            <a:endParaRPr kumimoji="1" lang="zh-CN" altLang="en-US" dirty="0"/>
          </a:p>
        </p:txBody>
      </p:sp>
      <p:sp>
        <p:nvSpPr>
          <p:cNvPr id="17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8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31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32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1" name="矩形 20"/>
          <p:cNvSpPr/>
          <p:nvPr userDrawn="1"/>
        </p:nvSpPr>
        <p:spPr bwMode="auto">
          <a:xfrm>
            <a:off x="0" y="-14288"/>
            <a:ext cx="12192000" cy="6872288"/>
          </a:xfrm>
          <a:prstGeom prst="rect">
            <a:avLst/>
          </a:prstGeom>
          <a:solidFill>
            <a:srgbClr val="04A8BA"/>
          </a:solidFill>
          <a:ln w="12700">
            <a:noFill/>
            <a:miter lim="800000"/>
          </a:ln>
        </p:spPr>
        <p:txBody>
          <a:bodyPr wrap="square" lIns="90000" tIns="46800" rIns="90000" bIns="46800" rtlCol="0" anchor="ctr">
            <a:sp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6" y="1"/>
            <a:ext cx="12193316" cy="6860944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941C817-3DFF-A64A-85F8-46CAA615CCCC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955" y="330386"/>
            <a:ext cx="1691635" cy="351437"/>
          </a:xfrm>
          <a:prstGeom prst="rect">
            <a:avLst/>
          </a:prstGeom>
        </p:spPr>
      </p:pic>
      <p:sp>
        <p:nvSpPr>
          <p:cNvPr id="20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218730"/>
            <a:ext cx="8813800" cy="574748"/>
          </a:xfrm>
        </p:spPr>
        <p:txBody>
          <a:bodyPr>
            <a:normAutofit/>
          </a:bodyPr>
          <a:lstStyle>
            <a:lvl1pPr>
              <a:defRPr sz="2200" spc="100" baseline="0">
                <a:latin typeface="+mj-lt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en-US" altLang="zh-CN" dirty="0"/>
              <a:t>Content</a:t>
            </a:r>
            <a:endParaRPr kumimoji="1" lang="zh-CN" altLang="en-US" dirty="0"/>
          </a:p>
        </p:txBody>
      </p:sp>
      <p:sp>
        <p:nvSpPr>
          <p:cNvPr id="17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8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31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32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1" name="矩形 20"/>
          <p:cNvSpPr/>
          <p:nvPr userDrawn="1"/>
        </p:nvSpPr>
        <p:spPr bwMode="auto">
          <a:xfrm>
            <a:off x="0" y="-14288"/>
            <a:ext cx="12192000" cy="6872288"/>
          </a:xfrm>
          <a:prstGeom prst="rect">
            <a:avLst/>
          </a:prstGeom>
          <a:solidFill>
            <a:srgbClr val="04A8BA"/>
          </a:solidFill>
          <a:ln w="12700">
            <a:noFill/>
            <a:miter lim="800000"/>
          </a:ln>
        </p:spPr>
        <p:txBody>
          <a:bodyPr wrap="square" lIns="90000" tIns="46800" rIns="90000" bIns="46800" rtlCol="0" anchor="ctr">
            <a:sp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>
          <a:xfrm>
            <a:off x="9931400" y="6173786"/>
            <a:ext cx="1879600" cy="365125"/>
          </a:xfr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/>
            </a:fld>
            <a:endParaRPr kumimoji="1" lang="zh-CN" altLang="en-US" dirty="0"/>
          </a:p>
        </p:txBody>
      </p:sp>
      <p:sp>
        <p:nvSpPr>
          <p:cNvPr id="6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1041400" y="6188301"/>
            <a:ext cx="5076825" cy="336094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kumimoji="1" lang="zh-CN" altLang="en-US" sz="1400" kern="1400" spc="100" baseline="0" dirty="0">
                <a:solidFill>
                  <a:schemeClr val="bg1"/>
                </a:solidFill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en-US" altLang="zh-CN" sz="1400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Department</a:t>
            </a:r>
            <a:r>
              <a:rPr kumimoji="1" lang="en-US" altLang="en-US" sz="1400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umimoji="1" lang="en-US" altLang="zh-CN" sz="1400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Arial 14 White</a:t>
            </a:r>
            <a:endParaRPr kumimoji="1" lang="zh-CN" altLang="en-US" sz="1400" kern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标题 1"/>
          <p:cNvSpPr>
            <a:spLocks noGrp="1"/>
          </p:cNvSpPr>
          <p:nvPr>
            <p:ph type="ctrTitle" hasCustomPrompt="1"/>
          </p:nvPr>
        </p:nvSpPr>
        <p:spPr>
          <a:xfrm>
            <a:off x="1041400" y="2710783"/>
            <a:ext cx="9019309" cy="532940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kumimoji="1" lang="en-US" altLang="zh-CN" b="1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Headline Arial Bold 32 White</a:t>
            </a:r>
            <a:endParaRPr kumimoji="1" lang="zh-CN" altLang="en-US" spc="100" dirty="0">
              <a:solidFill>
                <a:schemeClr val="bg1"/>
              </a:solidFill>
            </a:endParaRPr>
          </a:p>
        </p:txBody>
      </p:sp>
      <p:sp>
        <p:nvSpPr>
          <p:cNvPr id="11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041400" y="3614278"/>
            <a:ext cx="9019309" cy="520699"/>
          </a:xfrm>
        </p:spPr>
        <p:txBody>
          <a:bodyPr anchor="ctr">
            <a:normAutofit/>
          </a:bodyPr>
          <a:lstStyle>
            <a:lvl1pPr>
              <a:defRPr/>
            </a:lvl1pPr>
          </a:lstStyle>
          <a:p>
            <a:pPr marL="0" indent="0">
              <a:buNone/>
            </a:pPr>
            <a:r>
              <a:rPr kumimoji="1" lang="en-US" altLang="zh-CN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Subline Arial 16 White</a:t>
            </a:r>
            <a:endParaRPr kumimoji="1" lang="en-US" altLang="zh-CN" sz="1600" kern="1400" spc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 bwMode="auto">
          <a:xfrm>
            <a:off x="0" y="-14288"/>
            <a:ext cx="12192000" cy="6872288"/>
          </a:xfrm>
          <a:prstGeom prst="rect">
            <a:avLst/>
          </a:prstGeom>
          <a:solidFill>
            <a:srgbClr val="04A8BA"/>
          </a:solidFill>
          <a:ln w="12700">
            <a:noFill/>
            <a:miter lim="800000"/>
          </a:ln>
        </p:spPr>
        <p:txBody>
          <a:bodyPr wrap="square" lIns="90000" tIns="46800" rIns="90000" bIns="46800" rtlCol="0" anchor="ctr">
            <a:sp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7" y="-2944"/>
            <a:ext cx="12193317" cy="6860944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 bwMode="auto">
          <a:xfrm>
            <a:off x="0" y="-14288"/>
            <a:ext cx="12192000" cy="6872288"/>
          </a:xfrm>
          <a:prstGeom prst="rect">
            <a:avLst/>
          </a:prstGeom>
          <a:solidFill>
            <a:srgbClr val="04A8BA"/>
          </a:solidFill>
          <a:ln w="12700">
            <a:noFill/>
            <a:miter lim="800000"/>
          </a:ln>
        </p:spPr>
        <p:txBody>
          <a:bodyPr wrap="square" lIns="90000" tIns="46800" rIns="90000" bIns="46800" rtlCol="0" anchor="ctr">
            <a:sp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5145472" y="2548413"/>
            <a:ext cx="1746885" cy="17468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-257" y="273104"/>
            <a:ext cx="12192257" cy="629503"/>
            <a:chOff x="-257" y="273104"/>
            <a:chExt cx="12192257" cy="629503"/>
          </a:xfrm>
        </p:grpSpPr>
        <p:cxnSp>
          <p:nvCxnSpPr>
            <p:cNvPr id="3" name="直接连接符 2"/>
            <p:cNvCxnSpPr/>
            <p:nvPr userDrawn="1"/>
          </p:nvCxnSpPr>
          <p:spPr>
            <a:xfrm>
              <a:off x="0" y="902607"/>
              <a:ext cx="12192000" cy="0"/>
            </a:xfrm>
            <a:prstGeom prst="line">
              <a:avLst/>
            </a:prstGeom>
            <a:ln w="24130">
              <a:solidFill>
                <a:srgbClr val="6E85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 userDrawn="1"/>
          </p:nvSpPr>
          <p:spPr>
            <a:xfrm>
              <a:off x="-257" y="273104"/>
              <a:ext cx="72000" cy="356400"/>
            </a:xfrm>
            <a:prstGeom prst="rect">
              <a:avLst/>
            </a:prstGeom>
            <a:solidFill>
              <a:srgbClr val="6E85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108479" y="275585"/>
              <a:ext cx="1691635" cy="351437"/>
            </a:xfrm>
            <a:prstGeom prst="rect">
              <a:avLst/>
            </a:prstGeom>
          </p:spPr>
        </p:pic>
      </p:grpSp>
      <p:sp>
        <p:nvSpPr>
          <p:cNvPr id="14" name="标题 1"/>
          <p:cNvSpPr>
            <a:spLocks noGrp="1"/>
          </p:cNvSpPr>
          <p:nvPr>
            <p:ph type="title" hasCustomPrompt="1"/>
          </p:nvPr>
        </p:nvSpPr>
        <p:spPr>
          <a:xfrm>
            <a:off x="419409" y="196498"/>
            <a:ext cx="8813800" cy="503237"/>
          </a:xfrm>
        </p:spPr>
        <p:txBody>
          <a:bodyPr>
            <a:normAutofit/>
          </a:bodyPr>
          <a:lstStyle>
            <a:lvl1pPr>
              <a:defRPr sz="2200" b="1"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dirty="0"/>
              <a:t>标题  微软雅黑 加粗</a:t>
            </a:r>
            <a:r>
              <a:rPr kumimoji="1" lang="en-US" altLang="zh-CN" dirty="0"/>
              <a:t> 22</a:t>
            </a:r>
            <a:r>
              <a:rPr kumimoji="1" lang="zh-CN" altLang="en-US" dirty="0"/>
              <a:t>号字 黑</a:t>
            </a:r>
            <a:endParaRPr kumimoji="1" lang="zh-CN" altLang="en-US" dirty="0"/>
          </a:p>
        </p:txBody>
      </p:sp>
      <p:sp>
        <p:nvSpPr>
          <p:cNvPr id="15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177605" y="6453266"/>
            <a:ext cx="178879" cy="176398"/>
          </a:xfrm>
          <a:prstGeom prst="rect">
            <a:avLst/>
          </a:prstGeom>
        </p:spPr>
        <p:txBody>
          <a:bodyPr lIns="55313" tIns="55313" rIns="55313" bIns="55313" anchor="ctr"/>
          <a:lstStyle>
            <a:lvl1pPr algn="r" defTabSz="553085">
              <a:defRPr sz="115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931400" y="6173786"/>
            <a:ext cx="1879600" cy="365125"/>
          </a:xfr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white"/>
                </a:solidFill>
              </a:rPr>
            </a:fld>
            <a:endParaRPr kumimoji="1" lang="zh-CN" altLang="en-US" dirty="0">
              <a:solidFill>
                <a:prstClr val="white"/>
              </a:solidFill>
            </a:endParaRPr>
          </a:p>
        </p:txBody>
      </p:sp>
      <p:sp>
        <p:nvSpPr>
          <p:cNvPr id="6" name="标题 1"/>
          <p:cNvSpPr>
            <a:spLocks noGrp="1"/>
          </p:cNvSpPr>
          <p:nvPr>
            <p:ph type="ctrTitle" hasCustomPrompt="1"/>
          </p:nvPr>
        </p:nvSpPr>
        <p:spPr>
          <a:xfrm>
            <a:off x="1041400" y="2710783"/>
            <a:ext cx="9019309" cy="532940"/>
          </a:xfrm>
        </p:spPr>
        <p:txBody>
          <a:bodyPr anchor="ctr">
            <a:normAutofit/>
          </a:bodyPr>
          <a:lstStyle>
            <a:lvl1pPr>
              <a:defRPr sz="3200" baseline="0"/>
            </a:lvl1pPr>
          </a:lstStyle>
          <a:p>
            <a:r>
              <a:rPr kumimoji="1" lang="zh-CN" altLang="en-US" b="1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报告标题</a:t>
            </a:r>
            <a:r>
              <a:rPr kumimoji="1" lang="en-US" altLang="en-US" b="1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kumimoji="1" lang="zh-CN" altLang="en-US" b="1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微软雅黑 加粗</a:t>
            </a:r>
            <a:r>
              <a:rPr kumimoji="1" lang="en-US" altLang="zh-CN" b="1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32</a:t>
            </a:r>
            <a:r>
              <a:rPr kumimoji="1" lang="zh-CN" altLang="en-US" b="1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号字 白色</a:t>
            </a:r>
            <a:endParaRPr kumimoji="1" lang="zh-CN" altLang="en-US" spc="100" dirty="0">
              <a:solidFill>
                <a:schemeClr val="bg1"/>
              </a:solidFill>
            </a:endParaRPr>
          </a:p>
        </p:txBody>
      </p:sp>
      <p:sp>
        <p:nvSpPr>
          <p:cNvPr id="9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041400" y="3614278"/>
            <a:ext cx="9019309" cy="520699"/>
          </a:xfrm>
        </p:spPr>
        <p:txBody>
          <a:bodyPr anchor="ctr">
            <a:normAutofit/>
          </a:bodyPr>
          <a:lstStyle>
            <a:lvl1pPr marL="0" indent="0">
              <a:buNone/>
              <a:defRPr/>
            </a:lvl1pPr>
          </a:lstStyle>
          <a:p>
            <a:r>
              <a:rPr kumimoji="1" lang="zh-CN" altLang="en-US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副标题</a:t>
            </a:r>
            <a:r>
              <a:rPr kumimoji="1" lang="en-US" altLang="en-US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kumimoji="1" lang="zh-CN" altLang="en-US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微软雅黑 </a:t>
            </a:r>
            <a:r>
              <a:rPr kumimoji="1" lang="en-US" altLang="zh-CN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16</a:t>
            </a:r>
            <a:r>
              <a:rPr kumimoji="1" lang="zh-CN" altLang="en-US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号字</a:t>
            </a:r>
            <a:r>
              <a:rPr kumimoji="1" lang="en-US" altLang="en-US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kumimoji="1" lang="zh-CN" altLang="en-US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黑色</a:t>
            </a:r>
            <a:endParaRPr kumimoji="1" lang="zh-CN" altLang="en-US" sz="1600" kern="1400" spc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1041400" y="6188301"/>
            <a:ext cx="5076825" cy="336094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kumimoji="1" lang="zh-CN" altLang="en-US" sz="1400" kern="1400" spc="100" baseline="0" dirty="0">
                <a:solidFill>
                  <a:schemeClr val="bg1"/>
                </a:solidFill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sz="1400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部门名称 微软雅黑 </a:t>
            </a:r>
            <a:r>
              <a:rPr kumimoji="1" lang="en-US" altLang="zh-CN" sz="1400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14</a:t>
            </a:r>
            <a:r>
              <a:rPr kumimoji="1" lang="zh-CN" altLang="en-US" sz="1400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号字 白色</a:t>
            </a:r>
            <a:endParaRPr kumimoji="1" lang="zh-CN" altLang="en-US" sz="1400" kern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>
          <a:xfrm>
            <a:off x="9931400" y="6173786"/>
            <a:ext cx="1879600" cy="365125"/>
          </a:xfr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white"/>
                </a:solidFill>
              </a:rPr>
            </a:fld>
            <a:endParaRPr kumimoji="1" lang="zh-CN" altLang="en-US" dirty="0">
              <a:solidFill>
                <a:prstClr val="white"/>
              </a:solidFill>
            </a:endParaRPr>
          </a:p>
        </p:txBody>
      </p:sp>
      <p:sp>
        <p:nvSpPr>
          <p:cNvPr id="6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1041400" y="6188301"/>
            <a:ext cx="5076825" cy="336094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kumimoji="1" lang="zh-CN" altLang="en-US" sz="1400" kern="1400" spc="100" baseline="0" dirty="0">
                <a:solidFill>
                  <a:schemeClr val="bg1"/>
                </a:solidFill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en-US" altLang="zh-CN" sz="1400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Department</a:t>
            </a:r>
            <a:r>
              <a:rPr kumimoji="1" lang="en-US" altLang="en-US" sz="1400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umimoji="1" lang="en-US" altLang="zh-CN" sz="1400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Arial 14 White</a:t>
            </a:r>
            <a:endParaRPr kumimoji="1" lang="zh-CN" altLang="en-US" sz="1400" kern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标题 1"/>
          <p:cNvSpPr>
            <a:spLocks noGrp="1"/>
          </p:cNvSpPr>
          <p:nvPr>
            <p:ph type="ctrTitle" hasCustomPrompt="1"/>
          </p:nvPr>
        </p:nvSpPr>
        <p:spPr>
          <a:xfrm>
            <a:off x="1041400" y="2710783"/>
            <a:ext cx="9019309" cy="532940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kumimoji="1" lang="en-US" altLang="zh-CN" b="1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Headline Arial Bold 32 White</a:t>
            </a:r>
            <a:endParaRPr kumimoji="1" lang="zh-CN" altLang="en-US" spc="100" dirty="0">
              <a:solidFill>
                <a:schemeClr val="bg1"/>
              </a:solidFill>
            </a:endParaRPr>
          </a:p>
        </p:txBody>
      </p:sp>
      <p:sp>
        <p:nvSpPr>
          <p:cNvPr id="11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041400" y="3614278"/>
            <a:ext cx="9019309" cy="520699"/>
          </a:xfrm>
        </p:spPr>
        <p:txBody>
          <a:bodyPr anchor="ctr">
            <a:normAutofit/>
          </a:bodyPr>
          <a:lstStyle>
            <a:lvl1pPr>
              <a:defRPr/>
            </a:lvl1pPr>
          </a:lstStyle>
          <a:p>
            <a:pPr marL="0" indent="0">
              <a:buNone/>
            </a:pPr>
            <a:r>
              <a:rPr kumimoji="1" lang="en-US" altLang="zh-CN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Subline Arial 16 White</a:t>
            </a:r>
            <a:endParaRPr kumimoji="1" lang="en-US" altLang="zh-CN" sz="1600" kern="1400" spc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 30"/>
          <p:cNvGrpSpPr/>
          <p:nvPr userDrawn="1"/>
        </p:nvGrpSpPr>
        <p:grpSpPr>
          <a:xfrm>
            <a:off x="0" y="-6375"/>
            <a:ext cx="12201547" cy="6864375"/>
            <a:chOff x="-1" y="-6375"/>
            <a:chExt cx="12201547" cy="6864375"/>
          </a:xfrm>
        </p:grpSpPr>
        <p:pic>
          <p:nvPicPr>
            <p:cNvPr id="7" name="图片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6375"/>
              <a:ext cx="12201547" cy="686437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0955" y="330386"/>
              <a:ext cx="1691635" cy="351437"/>
            </a:xfrm>
            <a:prstGeom prst="rect">
              <a:avLst/>
            </a:prstGeom>
          </p:spPr>
        </p:pic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941C817-3DFF-A64A-85F8-46CAA615CCCC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-1" y="-6375"/>
            <a:ext cx="12192001" cy="1138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7" name="组合 16"/>
          <p:cNvGrpSpPr/>
          <p:nvPr userDrawn="1"/>
        </p:nvGrpSpPr>
        <p:grpSpPr>
          <a:xfrm>
            <a:off x="-257" y="273104"/>
            <a:ext cx="12192257" cy="629503"/>
            <a:chOff x="-257" y="273104"/>
            <a:chExt cx="12192257" cy="629503"/>
          </a:xfrm>
        </p:grpSpPr>
        <p:cxnSp>
          <p:nvCxnSpPr>
            <p:cNvPr id="18" name="直接连接符 17"/>
            <p:cNvCxnSpPr/>
            <p:nvPr userDrawn="1"/>
          </p:nvCxnSpPr>
          <p:spPr>
            <a:xfrm>
              <a:off x="0" y="902607"/>
              <a:ext cx="12192000" cy="0"/>
            </a:xfrm>
            <a:prstGeom prst="line">
              <a:avLst/>
            </a:prstGeom>
            <a:ln w="24130">
              <a:solidFill>
                <a:srgbClr val="6E85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/>
            <p:cNvSpPr/>
            <p:nvPr userDrawn="1"/>
          </p:nvSpPr>
          <p:spPr>
            <a:xfrm>
              <a:off x="-257" y="273104"/>
              <a:ext cx="72000" cy="356400"/>
            </a:xfrm>
            <a:prstGeom prst="rect">
              <a:avLst/>
            </a:prstGeom>
            <a:solidFill>
              <a:srgbClr val="6E85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108479" y="275585"/>
              <a:ext cx="1691635" cy="351437"/>
            </a:xfrm>
            <a:prstGeom prst="rect">
              <a:avLst/>
            </a:prstGeom>
          </p:spPr>
        </p:pic>
      </p:grpSp>
      <p:sp>
        <p:nvSpPr>
          <p:cNvPr id="9" name="标题 1"/>
          <p:cNvSpPr>
            <a:spLocks noGrp="1"/>
          </p:cNvSpPr>
          <p:nvPr>
            <p:ph type="title" hasCustomPrompt="1"/>
          </p:nvPr>
        </p:nvSpPr>
        <p:spPr>
          <a:xfrm>
            <a:off x="419409" y="196498"/>
            <a:ext cx="8813800" cy="503237"/>
          </a:xfrm>
        </p:spPr>
        <p:txBody>
          <a:bodyPr>
            <a:normAutofit/>
          </a:bodyPr>
          <a:lstStyle>
            <a:lvl1pPr>
              <a:defRPr sz="2200" b="1"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dirty="0"/>
              <a:t>目录  微软雅黑 加粗</a:t>
            </a:r>
            <a:r>
              <a:rPr kumimoji="1" lang="en-US" altLang="zh-CN" dirty="0"/>
              <a:t> 22</a:t>
            </a:r>
            <a:r>
              <a:rPr kumimoji="1" lang="zh-CN" altLang="en-US" dirty="0"/>
              <a:t>号字 黑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0" y="272410"/>
            <a:ext cx="12192000" cy="630197"/>
            <a:chOff x="0" y="272410"/>
            <a:chExt cx="12192000" cy="630197"/>
          </a:xfrm>
        </p:grpSpPr>
        <p:cxnSp>
          <p:nvCxnSpPr>
            <p:cNvPr id="3" name="直接连接符 2"/>
            <p:cNvCxnSpPr/>
            <p:nvPr userDrawn="1"/>
          </p:nvCxnSpPr>
          <p:spPr>
            <a:xfrm>
              <a:off x="0" y="902607"/>
              <a:ext cx="12192000" cy="0"/>
            </a:xfrm>
            <a:prstGeom prst="line">
              <a:avLst/>
            </a:prstGeom>
            <a:ln w="2413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108479" y="272410"/>
              <a:ext cx="1691635" cy="351437"/>
            </a:xfrm>
            <a:prstGeom prst="rect">
              <a:avLst/>
            </a:prstGeom>
          </p:spPr>
        </p:pic>
      </p:grpSp>
      <p:sp>
        <p:nvSpPr>
          <p:cNvPr id="14" name="标题 1"/>
          <p:cNvSpPr>
            <a:spLocks noGrp="1"/>
          </p:cNvSpPr>
          <p:nvPr>
            <p:ph type="title" hasCustomPrompt="1"/>
          </p:nvPr>
        </p:nvSpPr>
        <p:spPr>
          <a:xfrm>
            <a:off x="419409" y="196498"/>
            <a:ext cx="8813800" cy="503237"/>
          </a:xfrm>
        </p:spPr>
        <p:txBody>
          <a:bodyPr>
            <a:normAutofit/>
          </a:bodyPr>
          <a:lstStyle>
            <a:lvl1pPr>
              <a:defRPr sz="2200" b="1"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dirty="0"/>
              <a:t>标题  微软雅黑 加粗</a:t>
            </a:r>
            <a:r>
              <a:rPr kumimoji="1" lang="en-US" altLang="zh-CN" dirty="0"/>
              <a:t> 22</a:t>
            </a:r>
            <a:r>
              <a:rPr kumimoji="1" lang="zh-CN" altLang="en-US" dirty="0"/>
              <a:t>号字 黑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 30"/>
          <p:cNvGrpSpPr/>
          <p:nvPr userDrawn="1"/>
        </p:nvGrpSpPr>
        <p:grpSpPr>
          <a:xfrm>
            <a:off x="-1" y="-6375"/>
            <a:ext cx="12201547" cy="6864375"/>
            <a:chOff x="-1" y="-6375"/>
            <a:chExt cx="12201547" cy="6864375"/>
          </a:xfrm>
        </p:grpSpPr>
        <p:pic>
          <p:nvPicPr>
            <p:cNvPr id="7" name="图片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6375"/>
              <a:ext cx="12201547" cy="686437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0955" y="330386"/>
              <a:ext cx="1691635" cy="351437"/>
            </a:xfrm>
            <a:prstGeom prst="rect">
              <a:avLst/>
            </a:prstGeom>
          </p:spPr>
        </p:pic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941C817-3DFF-A64A-85F8-46CAA615CCCC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6838950" y="1528527"/>
            <a:ext cx="5353050" cy="53294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7" name="标题 1"/>
          <p:cNvSpPr txBox="1"/>
          <p:nvPr userDrawn="1"/>
        </p:nvSpPr>
        <p:spPr>
          <a:xfrm>
            <a:off x="838200" y="296862"/>
            <a:ext cx="8813800" cy="503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spc="1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dirty="0">
                <a:solidFill>
                  <a:prstClr val="black"/>
                </a:solidFill>
              </a:rPr>
              <a:t>标题  微软雅黑 加粗</a:t>
            </a:r>
            <a:r>
              <a:rPr kumimoji="1" lang="en-US" altLang="zh-CN" dirty="0">
                <a:solidFill>
                  <a:prstClr val="black"/>
                </a:solidFill>
              </a:rPr>
              <a:t> 22</a:t>
            </a:r>
            <a:r>
              <a:rPr kumimoji="1" lang="zh-CN" altLang="en-US" dirty="0">
                <a:solidFill>
                  <a:prstClr val="black"/>
                </a:solidFill>
              </a:rPr>
              <a:t>号字 黑</a:t>
            </a:r>
            <a:endParaRPr kumimoji="1" lang="zh-CN" altLang="en-US" dirty="0">
              <a:solidFill>
                <a:prstClr val="black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0" y="-6376"/>
            <a:ext cx="12201546" cy="686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931400" y="6173786"/>
            <a:ext cx="1879600" cy="365125"/>
          </a:xfr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white"/>
                </a:solidFill>
              </a:rPr>
            </a:fld>
            <a:endParaRPr kumimoji="1" lang="zh-CN" altLang="en-US" dirty="0">
              <a:solidFill>
                <a:prstClr val="white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771775" cy="971550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 30"/>
          <p:cNvGrpSpPr/>
          <p:nvPr userDrawn="1"/>
        </p:nvGrpSpPr>
        <p:grpSpPr>
          <a:xfrm>
            <a:off x="0" y="-6375"/>
            <a:ext cx="12201547" cy="6864375"/>
            <a:chOff x="-1" y="-6375"/>
            <a:chExt cx="12201547" cy="6864375"/>
          </a:xfrm>
        </p:grpSpPr>
        <p:pic>
          <p:nvPicPr>
            <p:cNvPr id="7" name="图片 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6375"/>
              <a:ext cx="12201547" cy="686437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0955" y="330386"/>
              <a:ext cx="1691635" cy="351437"/>
            </a:xfrm>
            <a:prstGeom prst="rect">
              <a:avLst/>
            </a:prstGeom>
          </p:spPr>
        </p:pic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941C817-3DFF-A64A-85F8-46CAA615CCCC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-1" y="-6375"/>
            <a:ext cx="12192001" cy="1138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 userDrawn="1"/>
        </p:nvGrpSpPr>
        <p:grpSpPr>
          <a:xfrm>
            <a:off x="-257" y="273104"/>
            <a:ext cx="12192257" cy="629503"/>
            <a:chOff x="-257" y="273104"/>
            <a:chExt cx="12192257" cy="629503"/>
          </a:xfrm>
        </p:grpSpPr>
        <p:cxnSp>
          <p:nvCxnSpPr>
            <p:cNvPr id="18" name="直接连接符 17"/>
            <p:cNvCxnSpPr/>
            <p:nvPr userDrawn="1"/>
          </p:nvCxnSpPr>
          <p:spPr>
            <a:xfrm>
              <a:off x="0" y="902607"/>
              <a:ext cx="12192000" cy="0"/>
            </a:xfrm>
            <a:prstGeom prst="line">
              <a:avLst/>
            </a:prstGeom>
            <a:ln w="24130">
              <a:solidFill>
                <a:srgbClr val="6E85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/>
            <p:cNvSpPr/>
            <p:nvPr userDrawn="1"/>
          </p:nvSpPr>
          <p:spPr>
            <a:xfrm>
              <a:off x="-257" y="273104"/>
              <a:ext cx="72000" cy="356400"/>
            </a:xfrm>
            <a:prstGeom prst="rect">
              <a:avLst/>
            </a:prstGeom>
            <a:solidFill>
              <a:srgbClr val="6E85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图片 19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108479" y="275585"/>
              <a:ext cx="1691635" cy="351437"/>
            </a:xfrm>
            <a:prstGeom prst="rect">
              <a:avLst/>
            </a:prstGeom>
          </p:spPr>
        </p:pic>
      </p:grpSp>
      <p:sp>
        <p:nvSpPr>
          <p:cNvPr id="9" name="标题 1"/>
          <p:cNvSpPr>
            <a:spLocks noGrp="1"/>
          </p:cNvSpPr>
          <p:nvPr>
            <p:ph type="title" hasCustomPrompt="1"/>
          </p:nvPr>
        </p:nvSpPr>
        <p:spPr>
          <a:xfrm>
            <a:off x="419409" y="196498"/>
            <a:ext cx="8813800" cy="503237"/>
          </a:xfrm>
        </p:spPr>
        <p:txBody>
          <a:bodyPr>
            <a:normAutofit/>
          </a:bodyPr>
          <a:lstStyle>
            <a:lvl1pPr>
              <a:defRPr sz="2200" b="1"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dirty="0"/>
              <a:t>目录  微软雅黑 加粗</a:t>
            </a:r>
            <a:r>
              <a:rPr kumimoji="1" lang="en-US" altLang="zh-CN" dirty="0"/>
              <a:t> 22</a:t>
            </a:r>
            <a:r>
              <a:rPr kumimoji="1" lang="zh-CN" altLang="en-US" dirty="0"/>
              <a:t>号字 黑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75"/>
            <a:ext cx="12201547" cy="6864375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>
              <a:defRPr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2pPr>
            <a:lvl3pPr>
              <a:defRPr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3pPr>
            <a:lvl4pPr>
              <a:defRPr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4pPr>
            <a:lvl5pPr>
              <a:defRPr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  <a:p>
            <a:pPr lvl="1"/>
            <a:r>
              <a:rPr kumimoji="1" lang="zh-CN" altLang="en-US" dirty="0"/>
              <a:t>二级</a:t>
            </a:r>
            <a:endParaRPr kumimoji="1" lang="zh-CN" altLang="en-US" dirty="0"/>
          </a:p>
          <a:p>
            <a:pPr lvl="2"/>
            <a:r>
              <a:rPr kumimoji="1" lang="zh-CN" altLang="en-US" dirty="0"/>
              <a:t>三级</a:t>
            </a:r>
            <a:endParaRPr kumimoji="1" lang="zh-CN" altLang="en-US" dirty="0"/>
          </a:p>
          <a:p>
            <a:pPr lvl="3"/>
            <a:r>
              <a:rPr kumimoji="1" lang="zh-CN" altLang="en-US" dirty="0"/>
              <a:t>四级</a:t>
            </a:r>
            <a:endParaRPr kumimoji="1" lang="zh-CN" altLang="en-US" dirty="0"/>
          </a:p>
          <a:p>
            <a:pPr lvl="4"/>
            <a:r>
              <a:rPr kumimoji="1" lang="zh-CN" altLang="en-US" dirty="0"/>
              <a:t>五级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1C817-3DFF-A64A-85F8-46CAA615CCCC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955" y="330386"/>
            <a:ext cx="1691635" cy="351437"/>
          </a:xfrm>
          <a:prstGeom prst="rect">
            <a:avLst/>
          </a:prstGeom>
        </p:spPr>
      </p:pic>
      <p:sp>
        <p:nvSpPr>
          <p:cNvPr id="15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9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2" name="标题 1"/>
          <p:cNvSpPr txBox="1"/>
          <p:nvPr userDrawn="1"/>
        </p:nvSpPr>
        <p:spPr>
          <a:xfrm>
            <a:off x="838200" y="296862"/>
            <a:ext cx="8813800" cy="503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spc="1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dirty="0">
                <a:solidFill>
                  <a:prstClr val="black"/>
                </a:solidFill>
              </a:rPr>
              <a:t>标题  微软雅黑 加粗</a:t>
            </a:r>
            <a:r>
              <a:rPr kumimoji="1" lang="en-US" altLang="zh-CN" dirty="0">
                <a:solidFill>
                  <a:prstClr val="black"/>
                </a:solidFill>
              </a:rPr>
              <a:t> 22</a:t>
            </a:r>
            <a:r>
              <a:rPr kumimoji="1" lang="zh-CN" altLang="en-US" dirty="0">
                <a:solidFill>
                  <a:prstClr val="black"/>
                </a:solidFill>
              </a:rPr>
              <a:t>号字 黑</a:t>
            </a:r>
            <a:endParaRPr kumimoji="1" lang="zh-CN" altLang="en-US" dirty="0">
              <a:solidFill>
                <a:prstClr val="black"/>
              </a:solidFill>
            </a:endParaRPr>
          </a:p>
        </p:txBody>
      </p:sp>
      <p:sp>
        <p:nvSpPr>
          <p:cNvPr id="21" name="矩形 20"/>
          <p:cNvSpPr/>
          <p:nvPr userDrawn="1"/>
        </p:nvSpPr>
        <p:spPr>
          <a:xfrm>
            <a:off x="-1" y="-6375"/>
            <a:ext cx="12192001" cy="1138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" name="矩形 22"/>
          <p:cNvSpPr/>
          <p:nvPr userDrawn="1"/>
        </p:nvSpPr>
        <p:spPr>
          <a:xfrm>
            <a:off x="-1" y="-6375"/>
            <a:ext cx="12192001" cy="1138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4" name="组合 23"/>
          <p:cNvGrpSpPr/>
          <p:nvPr userDrawn="1"/>
        </p:nvGrpSpPr>
        <p:grpSpPr>
          <a:xfrm>
            <a:off x="-257" y="273104"/>
            <a:ext cx="12192257" cy="629503"/>
            <a:chOff x="-257" y="273104"/>
            <a:chExt cx="12192257" cy="629503"/>
          </a:xfrm>
        </p:grpSpPr>
        <p:cxnSp>
          <p:nvCxnSpPr>
            <p:cNvPr id="25" name="直接连接符 24"/>
            <p:cNvCxnSpPr/>
            <p:nvPr userDrawn="1"/>
          </p:nvCxnSpPr>
          <p:spPr>
            <a:xfrm>
              <a:off x="0" y="902607"/>
              <a:ext cx="12192000" cy="0"/>
            </a:xfrm>
            <a:prstGeom prst="line">
              <a:avLst/>
            </a:prstGeom>
            <a:ln w="24130">
              <a:solidFill>
                <a:srgbClr val="6E85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矩形 25"/>
            <p:cNvSpPr/>
            <p:nvPr userDrawn="1"/>
          </p:nvSpPr>
          <p:spPr>
            <a:xfrm>
              <a:off x="-257" y="273104"/>
              <a:ext cx="72000" cy="356400"/>
            </a:xfrm>
            <a:prstGeom prst="rect">
              <a:avLst/>
            </a:prstGeom>
            <a:solidFill>
              <a:srgbClr val="6E85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108479" y="275585"/>
              <a:ext cx="1691635" cy="351437"/>
            </a:xfrm>
            <a:prstGeom prst="rect">
              <a:avLst/>
            </a:prstGeom>
          </p:spPr>
        </p:pic>
      </p:grpSp>
      <p:sp>
        <p:nvSpPr>
          <p:cNvPr id="32" name="标题 1"/>
          <p:cNvSpPr>
            <a:spLocks noGrp="1"/>
          </p:cNvSpPr>
          <p:nvPr>
            <p:ph type="title" hasCustomPrompt="1"/>
          </p:nvPr>
        </p:nvSpPr>
        <p:spPr>
          <a:xfrm>
            <a:off x="419409" y="196498"/>
            <a:ext cx="8813800" cy="503237"/>
          </a:xfrm>
        </p:spPr>
        <p:txBody>
          <a:bodyPr>
            <a:normAutofit/>
          </a:bodyPr>
          <a:lstStyle>
            <a:lvl1pPr>
              <a:defRPr sz="2200" b="1"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dirty="0"/>
              <a:t>目录  微软雅黑 加粗</a:t>
            </a:r>
            <a:r>
              <a:rPr kumimoji="1" lang="en-US" altLang="zh-CN" dirty="0"/>
              <a:t> 22</a:t>
            </a:r>
            <a:r>
              <a:rPr kumimoji="1" lang="zh-CN" altLang="en-US" dirty="0"/>
              <a:t>号字 黑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7" y="-2944"/>
            <a:ext cx="12193317" cy="6860944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0" y="275585"/>
            <a:ext cx="12192000" cy="627022"/>
            <a:chOff x="0" y="275585"/>
            <a:chExt cx="12192000" cy="627022"/>
          </a:xfrm>
        </p:grpSpPr>
        <p:cxnSp>
          <p:nvCxnSpPr>
            <p:cNvPr id="3" name="直接连接符 2"/>
            <p:cNvCxnSpPr/>
            <p:nvPr userDrawn="1"/>
          </p:nvCxnSpPr>
          <p:spPr>
            <a:xfrm>
              <a:off x="0" y="902607"/>
              <a:ext cx="12192000" cy="0"/>
            </a:xfrm>
            <a:prstGeom prst="line">
              <a:avLst/>
            </a:prstGeom>
            <a:ln w="24130">
              <a:solidFill>
                <a:srgbClr val="4E4F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108479" y="275585"/>
              <a:ext cx="1691635" cy="351437"/>
            </a:xfrm>
            <a:prstGeom prst="rect">
              <a:avLst/>
            </a:prstGeom>
          </p:spPr>
        </p:pic>
      </p:grpSp>
      <p:sp>
        <p:nvSpPr>
          <p:cNvPr id="14" name="标题 1"/>
          <p:cNvSpPr>
            <a:spLocks noGrp="1"/>
          </p:cNvSpPr>
          <p:nvPr>
            <p:ph type="title" hasCustomPrompt="1"/>
          </p:nvPr>
        </p:nvSpPr>
        <p:spPr>
          <a:xfrm>
            <a:off x="419409" y="196498"/>
            <a:ext cx="8813800" cy="503237"/>
          </a:xfrm>
        </p:spPr>
        <p:txBody>
          <a:bodyPr>
            <a:normAutofit/>
          </a:bodyPr>
          <a:lstStyle>
            <a:lvl1pPr>
              <a:defRPr sz="2200" b="1"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dirty="0"/>
              <a:t>标题  微软雅黑 加粗</a:t>
            </a:r>
            <a:r>
              <a:rPr kumimoji="1" lang="en-US" altLang="zh-CN" dirty="0"/>
              <a:t> 22</a:t>
            </a:r>
            <a:r>
              <a:rPr kumimoji="1" lang="zh-CN" altLang="en-US" dirty="0"/>
              <a:t>号字 黑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 30"/>
          <p:cNvGrpSpPr/>
          <p:nvPr userDrawn="1"/>
        </p:nvGrpSpPr>
        <p:grpSpPr>
          <a:xfrm>
            <a:off x="-1" y="-6375"/>
            <a:ext cx="12201547" cy="6864375"/>
            <a:chOff x="-1" y="-6375"/>
            <a:chExt cx="12201547" cy="6864375"/>
          </a:xfrm>
        </p:grpSpPr>
        <p:pic>
          <p:nvPicPr>
            <p:cNvPr id="7" name="图片 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6375"/>
              <a:ext cx="12201547" cy="686437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0955" y="330386"/>
              <a:ext cx="1691635" cy="351437"/>
            </a:xfrm>
            <a:prstGeom prst="rect">
              <a:avLst/>
            </a:prstGeom>
          </p:spPr>
        </p:pic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941C817-3DFF-A64A-85F8-46CAA615CCCC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10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6838950" y="1528527"/>
            <a:ext cx="5353050" cy="53294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7" name="标题 1"/>
          <p:cNvSpPr txBox="1"/>
          <p:nvPr userDrawn="1"/>
        </p:nvSpPr>
        <p:spPr>
          <a:xfrm>
            <a:off x="838200" y="296862"/>
            <a:ext cx="8813800" cy="503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spc="1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dirty="0"/>
              <a:t>标题  微软雅黑 加粗</a:t>
            </a:r>
            <a:r>
              <a:rPr kumimoji="1" lang="en-US" altLang="zh-CN" dirty="0"/>
              <a:t> 22</a:t>
            </a:r>
            <a:r>
              <a:rPr kumimoji="1" lang="zh-CN" altLang="en-US" dirty="0"/>
              <a:t>号字 黑</a:t>
            </a:r>
            <a:endParaRPr kumimoji="1" lang="zh-CN" altLang="en-US" dirty="0"/>
          </a:p>
        </p:txBody>
      </p:sp>
      <p:sp>
        <p:nvSpPr>
          <p:cNvPr id="3" name="矩形 2"/>
          <p:cNvSpPr/>
          <p:nvPr userDrawn="1"/>
        </p:nvSpPr>
        <p:spPr>
          <a:xfrm>
            <a:off x="0" y="-6376"/>
            <a:ext cx="12201546" cy="686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6E85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931400" y="6173786"/>
            <a:ext cx="1879600" cy="365125"/>
          </a:xfr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/>
            </a:fld>
            <a:endParaRPr kumimoji="1"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771775" cy="971550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75"/>
            <a:ext cx="12201547" cy="6864375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>
              <a:defRPr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2pPr>
            <a:lvl3pPr>
              <a:defRPr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3pPr>
            <a:lvl4pPr>
              <a:defRPr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4pPr>
            <a:lvl5pPr>
              <a:defRPr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  <a:p>
            <a:pPr lvl="1"/>
            <a:r>
              <a:rPr kumimoji="1" lang="zh-CN" altLang="en-US" dirty="0"/>
              <a:t>二级</a:t>
            </a:r>
            <a:endParaRPr kumimoji="1" lang="zh-CN" altLang="en-US" dirty="0"/>
          </a:p>
          <a:p>
            <a:pPr lvl="2"/>
            <a:r>
              <a:rPr kumimoji="1" lang="zh-CN" altLang="en-US" dirty="0"/>
              <a:t>三级</a:t>
            </a:r>
            <a:endParaRPr kumimoji="1" lang="zh-CN" altLang="en-US" dirty="0"/>
          </a:p>
          <a:p>
            <a:pPr lvl="3"/>
            <a:r>
              <a:rPr kumimoji="1" lang="zh-CN" altLang="en-US" dirty="0"/>
              <a:t>四级</a:t>
            </a:r>
            <a:endParaRPr kumimoji="1" lang="zh-CN" altLang="en-US" dirty="0"/>
          </a:p>
          <a:p>
            <a:pPr lvl="4"/>
            <a:r>
              <a:rPr kumimoji="1" lang="zh-CN" altLang="en-US" dirty="0"/>
              <a:t>五级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1C817-3DFF-A64A-85F8-46CAA615CCCC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955" y="330386"/>
            <a:ext cx="1691635" cy="351437"/>
          </a:xfrm>
          <a:prstGeom prst="rect">
            <a:avLst/>
          </a:prstGeom>
        </p:spPr>
      </p:pic>
      <p:sp>
        <p:nvSpPr>
          <p:cNvPr id="15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9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2" name="标题 1"/>
          <p:cNvSpPr txBox="1"/>
          <p:nvPr userDrawn="1"/>
        </p:nvSpPr>
        <p:spPr>
          <a:xfrm>
            <a:off x="838200" y="296862"/>
            <a:ext cx="8813800" cy="503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spc="1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dirty="0"/>
              <a:t>标题  微软雅黑 加粗</a:t>
            </a:r>
            <a:r>
              <a:rPr kumimoji="1" lang="en-US" altLang="zh-CN" dirty="0"/>
              <a:t> 22</a:t>
            </a:r>
            <a:r>
              <a:rPr kumimoji="1" lang="zh-CN" altLang="en-US" dirty="0"/>
              <a:t>号字 黑</a:t>
            </a:r>
            <a:endParaRPr kumimoji="1" lang="zh-CN" altLang="en-US" dirty="0"/>
          </a:p>
        </p:txBody>
      </p:sp>
      <p:sp>
        <p:nvSpPr>
          <p:cNvPr id="21" name="矩形 20"/>
          <p:cNvSpPr/>
          <p:nvPr userDrawn="1"/>
        </p:nvSpPr>
        <p:spPr>
          <a:xfrm>
            <a:off x="-1" y="-6375"/>
            <a:ext cx="12192001" cy="1138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 userDrawn="1"/>
        </p:nvSpPr>
        <p:spPr>
          <a:xfrm>
            <a:off x="-1" y="-6375"/>
            <a:ext cx="12192001" cy="1138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 userDrawn="1"/>
        </p:nvGrpSpPr>
        <p:grpSpPr>
          <a:xfrm>
            <a:off x="-257" y="273104"/>
            <a:ext cx="12192257" cy="629503"/>
            <a:chOff x="-257" y="273104"/>
            <a:chExt cx="12192257" cy="629503"/>
          </a:xfrm>
        </p:grpSpPr>
        <p:cxnSp>
          <p:nvCxnSpPr>
            <p:cNvPr id="25" name="直接连接符 24"/>
            <p:cNvCxnSpPr/>
            <p:nvPr userDrawn="1"/>
          </p:nvCxnSpPr>
          <p:spPr>
            <a:xfrm>
              <a:off x="0" y="902607"/>
              <a:ext cx="12192000" cy="0"/>
            </a:xfrm>
            <a:prstGeom prst="line">
              <a:avLst/>
            </a:prstGeom>
            <a:ln w="24130">
              <a:solidFill>
                <a:srgbClr val="6E85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矩形 25"/>
            <p:cNvSpPr/>
            <p:nvPr userDrawn="1"/>
          </p:nvSpPr>
          <p:spPr>
            <a:xfrm>
              <a:off x="-257" y="273104"/>
              <a:ext cx="72000" cy="356400"/>
            </a:xfrm>
            <a:prstGeom prst="rect">
              <a:avLst/>
            </a:prstGeom>
            <a:solidFill>
              <a:srgbClr val="6E85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1" name="图片 30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108479" y="275585"/>
              <a:ext cx="1691635" cy="351437"/>
            </a:xfrm>
            <a:prstGeom prst="rect">
              <a:avLst/>
            </a:prstGeom>
          </p:spPr>
        </p:pic>
      </p:grpSp>
      <p:sp>
        <p:nvSpPr>
          <p:cNvPr id="32" name="标题 1"/>
          <p:cNvSpPr>
            <a:spLocks noGrp="1"/>
          </p:cNvSpPr>
          <p:nvPr>
            <p:ph type="title" hasCustomPrompt="1"/>
          </p:nvPr>
        </p:nvSpPr>
        <p:spPr>
          <a:xfrm>
            <a:off x="419409" y="196498"/>
            <a:ext cx="8813800" cy="503237"/>
          </a:xfrm>
        </p:spPr>
        <p:txBody>
          <a:bodyPr>
            <a:normAutofit/>
          </a:bodyPr>
          <a:lstStyle>
            <a:lvl1pPr>
              <a:defRPr sz="2200" b="1"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dirty="0"/>
              <a:t>目录  微软雅黑 加粗</a:t>
            </a:r>
            <a:r>
              <a:rPr kumimoji="1" lang="en-US" altLang="zh-CN" dirty="0"/>
              <a:t> 22</a:t>
            </a:r>
            <a:r>
              <a:rPr kumimoji="1" lang="zh-CN" altLang="en-US" dirty="0"/>
              <a:t>号字 黑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7" y="-2944"/>
            <a:ext cx="12193317" cy="6860944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931400" y="6173786"/>
            <a:ext cx="1879600" cy="365125"/>
          </a:xfr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white"/>
                </a:solidFill>
              </a:rPr>
            </a:fld>
            <a:endParaRPr kumimoji="1"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64A3F-E484-524F-90DD-AC43CDAB36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1C817-3DFF-A64A-85F8-46CAA615CCCC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17" y="0"/>
            <a:ext cx="12193317" cy="68609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 bwMode="auto">
          <a:xfrm>
            <a:off x="0" y="317"/>
            <a:ext cx="12192000" cy="687228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noFill/>
            <a:miter lim="800000"/>
          </a:ln>
        </p:spPr>
        <p:txBody>
          <a:bodyPr wrap="square" lIns="90000" tIns="46800" rIns="90000" bIns="46800" rtlCol="0" anchor="ctr">
            <a:sp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1C817-3DFF-A64A-85F8-46CAA615CCCC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1C817-3DFF-A64A-85F8-46CAA615CCCC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17" y="0"/>
            <a:ext cx="12193317" cy="68609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auto">
          <a:xfrm>
            <a:off x="-16509" y="710"/>
            <a:ext cx="12192000" cy="6858000"/>
          </a:xfrm>
          <a:prstGeom prst="rect">
            <a:avLst/>
          </a:prstGeom>
          <a:gradFill flip="none" rotWithShape="1">
            <a:gsLst>
              <a:gs pos="15000">
                <a:srgbClr val="F5F9FF">
                  <a:lumMod val="100000"/>
                </a:srgbClr>
              </a:gs>
              <a:gs pos="74000">
                <a:srgbClr val="CFDEEC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bg1"/>
            </a:solidFill>
            <a:miter lim="800000"/>
          </a:ln>
        </p:spPr>
        <p:txBody>
          <a:bodyPr wrap="square" lIns="90000" tIns="46800" rIns="90000" bIns="46800" rtlCol="0" anchor="ctr">
            <a:sp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标题 1"/>
          <p:cNvSpPr>
            <a:spLocks noGrp="1"/>
          </p:cNvSpPr>
          <p:nvPr>
            <p:ph type="ctrTitle" idx="4294967295"/>
          </p:nvPr>
        </p:nvSpPr>
        <p:spPr>
          <a:xfrm>
            <a:off x="1325245" y="2095610"/>
            <a:ext cx="9508490" cy="829945"/>
          </a:xfrm>
        </p:spPr>
        <p:txBody>
          <a:bodyPr anchor="ctr">
            <a:noAutofit/>
          </a:bodyPr>
          <a:lstStyle/>
          <a:p>
            <a:pPr algn="ctr"/>
            <a:r>
              <a:rPr lang="zh-CN" altLang="en-US" sz="4000" b="1" dirty="0">
                <a:solidFill>
                  <a:srgbClr val="494F54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哪吒</a:t>
            </a:r>
            <a:r>
              <a:rPr lang="zh-CN" altLang="en-US" sz="40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汽车山海</a:t>
            </a:r>
            <a:r>
              <a:rPr lang="zh-CN" altLang="en-US" sz="40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网申请报告</a:t>
            </a:r>
            <a:endParaRPr kumimoji="1" lang="zh-CN" altLang="en-US" sz="4000" b="1" kern="14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855720" y="3438350"/>
            <a:ext cx="444754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defTabSz="685800" fontAlgn="ctr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rgbClr val="4E4F4F"/>
                </a:solidFill>
                <a:latin typeface="微软雅黑" panose="020B0503020204020204" charset="-122"/>
              </a:rPr>
              <a:t>申请单位</a:t>
            </a:r>
            <a:r>
              <a:rPr lang="zh-CN" altLang="en-US" sz="1600" b="1" dirty="0" smtClean="0">
                <a:solidFill>
                  <a:srgbClr val="4E4F4F"/>
                </a:solidFill>
                <a:latin typeface="微软雅黑" panose="020B0503020204020204" charset="-122"/>
              </a:rPr>
              <a:t>：</a:t>
            </a:r>
            <a:endParaRPr lang="zh-CN" altLang="en-US" sz="1600" b="1" dirty="0" smtClean="0">
              <a:solidFill>
                <a:srgbClr val="4E4F4F"/>
              </a:solidFill>
              <a:latin typeface="微软雅黑" panose="020B0503020204020204" charset="-122"/>
            </a:endParaRPr>
          </a:p>
          <a:p>
            <a:pPr defTabSz="685800" fontAlgn="ctr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 smtClean="0">
                <a:solidFill>
                  <a:srgbClr val="4E4F4F"/>
                </a:solidFill>
                <a:latin typeface="微软雅黑" panose="020B0503020204020204" charset="-122"/>
              </a:rPr>
              <a:t>汇报人：</a:t>
            </a:r>
            <a:endParaRPr lang="en-US" altLang="zh-CN" sz="1600" b="1" dirty="0" smtClean="0">
              <a:solidFill>
                <a:srgbClr val="4E4F4F"/>
              </a:solidFill>
              <a:latin typeface="微软雅黑" panose="020B0503020204020204" charset="-122"/>
            </a:endParaRPr>
          </a:p>
          <a:p>
            <a:pPr defTabSz="685800" fontAlgn="ctr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 smtClean="0">
                <a:solidFill>
                  <a:srgbClr val="4E4F4F"/>
                </a:solidFill>
                <a:latin typeface="微软雅黑" panose="020B0503020204020204" charset="-122"/>
              </a:rPr>
              <a:t>邮箱：</a:t>
            </a:r>
            <a:endParaRPr lang="zh-CN" altLang="en-US" sz="1600" b="1" dirty="0">
              <a:solidFill>
                <a:srgbClr val="4E4F4F"/>
              </a:solidFill>
              <a:latin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78450" y="3192349"/>
            <a:ext cx="1402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4E4F4F"/>
                </a:solidFill>
                <a:latin typeface="微软雅黑" panose="020B0503020204020204" charset="-122"/>
              </a:rPr>
              <a:t>（用户中心）</a:t>
            </a:r>
            <a:endParaRPr lang="zh-CN" altLang="en-US" sz="1600" b="1" dirty="0">
              <a:solidFill>
                <a:srgbClr val="4E4F4F"/>
              </a:solidFill>
              <a:latin typeface="微软雅黑" panose="020B0503020204020204" charset="-122"/>
            </a:endParaRPr>
          </a:p>
        </p:txBody>
      </p:sp>
      <p:sp>
        <p:nvSpPr>
          <p:cNvPr id="5" name="椭圆 4"/>
          <p:cNvSpPr/>
          <p:nvPr/>
        </p:nvSpPr>
        <p:spPr bwMode="auto">
          <a:xfrm>
            <a:off x="2121067" y="2965617"/>
            <a:ext cx="8240061" cy="36000"/>
          </a:xfrm>
          <a:prstGeom prst="ellipse">
            <a:avLst/>
          </a:prstGeom>
          <a:gradFill flip="none" rotWithShape="1">
            <a:gsLst>
              <a:gs pos="0">
                <a:srgbClr val="D2DEEB"/>
              </a:gs>
              <a:gs pos="80000">
                <a:srgbClr val="B1BAC5"/>
              </a:gs>
              <a:gs pos="20000">
                <a:srgbClr val="8F969F"/>
              </a:gs>
              <a:gs pos="50000">
                <a:srgbClr val="74777F"/>
              </a:gs>
              <a:gs pos="100000">
                <a:srgbClr val="D2DEEB"/>
              </a:gs>
            </a:gsLst>
            <a:lin ang="10800000" scaled="1"/>
            <a:tileRect/>
          </a:gradFill>
          <a:ln w="12700">
            <a:noFill/>
            <a:miter lim="800000"/>
          </a:ln>
        </p:spPr>
        <p:txBody>
          <a:bodyPr wrap="square" lIns="90000" tIns="46800" rIns="90000" bIns="46800" rtlCol="0" anchor="ctr">
            <a:sp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10108479" y="275585"/>
            <a:ext cx="1691635" cy="351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69863"/>
            <a:ext cx="8813800" cy="503237"/>
          </a:xfrm>
        </p:spPr>
        <p:txBody>
          <a:bodyPr>
            <a:normAutofit/>
          </a:bodyPr>
          <a:lstStyle/>
          <a:p>
            <a:pPr defTabSz="609600"/>
            <a:r>
              <a:rPr lang="zh-CN" altLang="en-US" sz="24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二、拟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建店信息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拟建店相关照片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展厅外部</a:t>
            </a:r>
            <a:endParaRPr lang="zh-CN" altLang="en-US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27990" y="1116965"/>
            <a:ext cx="11331575" cy="5506085"/>
            <a:chOff x="674" y="1759"/>
            <a:chExt cx="17845" cy="8671"/>
          </a:xfrm>
        </p:grpSpPr>
        <p:grpSp>
          <p:nvGrpSpPr>
            <p:cNvPr id="73" name="组合 72"/>
            <p:cNvGrpSpPr/>
            <p:nvPr/>
          </p:nvGrpSpPr>
          <p:grpSpPr>
            <a:xfrm rot="10800000">
              <a:off x="11265" y="4375"/>
              <a:ext cx="4751" cy="3484"/>
              <a:chOff x="6023713" y="3099860"/>
              <a:chExt cx="1909565" cy="1299019"/>
            </a:xfrm>
          </p:grpSpPr>
          <p:cxnSp>
            <p:nvCxnSpPr>
              <p:cNvPr id="75" name="直接箭头连接符 74"/>
              <p:cNvCxnSpPr/>
              <p:nvPr/>
            </p:nvCxnSpPr>
            <p:spPr>
              <a:xfrm rot="10800000">
                <a:off x="6023713" y="3099860"/>
                <a:ext cx="650239" cy="1299019"/>
              </a:xfrm>
              <a:prstGeom prst="straightConnector1">
                <a:avLst/>
              </a:prstGeom>
              <a:solidFill>
                <a:srgbClr val="FF5C39"/>
              </a:solidFill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接箭头连接符 75"/>
              <p:cNvCxnSpPr>
                <a:stCxn id="74" idx="2"/>
              </p:cNvCxnSpPr>
              <p:nvPr/>
            </p:nvCxnSpPr>
            <p:spPr>
              <a:xfrm rot="10800000" flipH="1">
                <a:off x="7322008" y="3099860"/>
                <a:ext cx="611270" cy="1299019"/>
              </a:xfrm>
              <a:prstGeom prst="straightConnector1">
                <a:avLst/>
              </a:prstGeom>
              <a:solidFill>
                <a:srgbClr val="FF5C39"/>
              </a:solidFill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Rectangle 22"/>
            <p:cNvSpPr>
              <a:spLocks noChangeArrowheads="1"/>
            </p:cNvSpPr>
            <p:nvPr/>
          </p:nvSpPr>
          <p:spPr bwMode="auto">
            <a:xfrm>
              <a:off x="9987" y="2493"/>
              <a:ext cx="8504" cy="7937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pPr eaLnBrk="0" hangingPunct="0"/>
              <a:endPara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Rectangle 22"/>
            <p:cNvSpPr>
              <a:spLocks noChangeArrowheads="1"/>
            </p:cNvSpPr>
            <p:nvPr/>
          </p:nvSpPr>
          <p:spPr bwMode="auto">
            <a:xfrm>
              <a:off x="674" y="2493"/>
              <a:ext cx="8504" cy="7937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pPr eaLnBrk="0" hangingPunct="0"/>
              <a:endPara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12694" y="1759"/>
              <a:ext cx="3090" cy="419"/>
            </a:xfrm>
            <a:prstGeom prst="rect">
              <a:avLst/>
            </a:prstGeom>
            <a:noFill/>
            <a:ln w="3175">
              <a:solidFill>
                <a:srgbClr val="4E4F4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ctr"/>
              <a:r>
                <a:rPr lang="zh-CN" altLang="en-US" sz="146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展厅外部对面</a:t>
              </a:r>
              <a:r>
                <a:rPr lang="zh-CN" altLang="en-US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照片</a:t>
              </a:r>
              <a:endParaRPr lang="zh-CN" altLang="en-US" sz="1465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3149" y="1759"/>
              <a:ext cx="3215" cy="419"/>
            </a:xfrm>
            <a:prstGeom prst="rect">
              <a:avLst/>
            </a:prstGeom>
            <a:noFill/>
            <a:ln w="3175">
              <a:solidFill>
                <a:srgbClr val="4E4F4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ctr"/>
              <a:r>
                <a:rPr lang="zh-CN" altLang="en-US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展厅外部正面照片</a:t>
              </a:r>
              <a:endParaRPr lang="zh-CN" altLang="en-US" sz="1465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4081" y="9588"/>
              <a:ext cx="1350" cy="668"/>
            </a:xfrm>
            <a:prstGeom prst="ellipse">
              <a:avLst/>
            </a:prstGeom>
            <a:solidFill>
              <a:srgbClr val="E4EDF6"/>
            </a:solidFill>
            <a:ln>
              <a:solidFill>
                <a:srgbClr val="E4ED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4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拍照位置</a:t>
              </a:r>
              <a:endPara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21" name="直接箭头连接符 20"/>
            <p:cNvCxnSpPr/>
            <p:nvPr/>
          </p:nvCxnSpPr>
          <p:spPr>
            <a:xfrm flipH="1" flipV="1">
              <a:off x="674" y="8116"/>
              <a:ext cx="3407" cy="1806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 flipV="1">
              <a:off x="5431" y="8116"/>
              <a:ext cx="3747" cy="1806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椭圆 5"/>
            <p:cNvSpPr/>
            <p:nvPr/>
          </p:nvSpPr>
          <p:spPr>
            <a:xfrm>
              <a:off x="13748" y="2942"/>
              <a:ext cx="1350" cy="668"/>
            </a:xfrm>
            <a:prstGeom prst="ellipse">
              <a:avLst/>
            </a:prstGeom>
            <a:solidFill>
              <a:srgbClr val="E4EDF6"/>
            </a:solidFill>
            <a:ln>
              <a:solidFill>
                <a:srgbClr val="E4ED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4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拍照位置</a:t>
              </a:r>
              <a:endPara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7" name="直接箭头连接符 6"/>
            <p:cNvCxnSpPr/>
            <p:nvPr/>
          </p:nvCxnSpPr>
          <p:spPr>
            <a:xfrm rot="10800000" flipH="1" flipV="1">
              <a:off x="15112" y="3277"/>
              <a:ext cx="3407" cy="1806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箭头连接符 7"/>
            <p:cNvCxnSpPr/>
            <p:nvPr/>
          </p:nvCxnSpPr>
          <p:spPr>
            <a:xfrm rot="10800000" flipV="1">
              <a:off x="9971" y="3277"/>
              <a:ext cx="3747" cy="1806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descr="54912ae1adbf1358ea5f0030f47818b"/>
          <p:cNvPicPr>
            <a:picLocks noChangeAspect="1"/>
          </p:cNvPicPr>
          <p:nvPr/>
        </p:nvPicPr>
        <p:blipFill>
          <a:blip r:embed="rId1"/>
          <a:srcRect b="35272"/>
          <a:stretch>
            <a:fillRect/>
          </a:stretch>
        </p:blipFill>
        <p:spPr>
          <a:xfrm>
            <a:off x="436880" y="1600835"/>
            <a:ext cx="5389245" cy="235521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90220" y="2649220"/>
            <a:ext cx="5212080" cy="1022350"/>
          </a:xfrm>
          <a:prstGeom prst="rect">
            <a:avLst/>
          </a:prstGeom>
          <a:noFill/>
          <a:ln w="444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974528" y="2204953"/>
            <a:ext cx="253841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红框标注拟选店面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00" y="2994660"/>
            <a:ext cx="139700" cy="2730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040" y="3096895"/>
            <a:ext cx="139700" cy="2730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740" y="2954655"/>
            <a:ext cx="139700" cy="2730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475" y="2875915"/>
            <a:ext cx="292100" cy="1778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" y="1974215"/>
            <a:ext cx="787400" cy="158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640" y="1936115"/>
            <a:ext cx="787400" cy="15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96498"/>
            <a:ext cx="8813800" cy="503237"/>
          </a:xfrm>
        </p:spPr>
        <p:txBody>
          <a:bodyPr>
            <a:normAutofit/>
          </a:bodyPr>
          <a:lstStyle/>
          <a:p>
            <a:pPr defTabSz="609600"/>
            <a:r>
              <a:rPr lang="zh-CN" altLang="en-US" sz="24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二、拟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建店信息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拟建店相关照片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展厅外部</a:t>
            </a:r>
            <a:endParaRPr lang="zh-CN" altLang="en-US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27990" y="1116965"/>
            <a:ext cx="11313795" cy="5506085"/>
            <a:chOff x="674" y="1759"/>
            <a:chExt cx="17817" cy="8671"/>
          </a:xfrm>
        </p:grpSpPr>
        <p:grpSp>
          <p:nvGrpSpPr>
            <p:cNvPr id="27" name="组合 26"/>
            <p:cNvGrpSpPr/>
            <p:nvPr/>
          </p:nvGrpSpPr>
          <p:grpSpPr>
            <a:xfrm>
              <a:off x="2688" y="3068"/>
              <a:ext cx="5254" cy="5235"/>
              <a:chOff x="-36751" y="-282970"/>
              <a:chExt cx="2573656" cy="1719991"/>
            </a:xfrm>
            <a:solidFill>
              <a:srgbClr val="FF5C39"/>
            </a:solidFill>
          </p:grpSpPr>
          <p:cxnSp>
            <p:nvCxnSpPr>
              <p:cNvPr id="45" name="直接箭头连接符 44"/>
              <p:cNvCxnSpPr/>
              <p:nvPr/>
            </p:nvCxnSpPr>
            <p:spPr>
              <a:xfrm flipV="1">
                <a:off x="-36751" y="-282970"/>
                <a:ext cx="893552" cy="1423482"/>
              </a:xfrm>
              <a:prstGeom prst="straightConnector1">
                <a:avLst/>
              </a:prstGeom>
              <a:grpFill/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箭头连接符 45"/>
              <p:cNvCxnSpPr>
                <a:stCxn id="44" idx="5"/>
              </p:cNvCxnSpPr>
              <p:nvPr/>
            </p:nvCxnSpPr>
            <p:spPr>
              <a:xfrm flipV="1">
                <a:off x="536790" y="1010560"/>
                <a:ext cx="2000115" cy="426461"/>
              </a:xfrm>
              <a:prstGeom prst="straightConnector1">
                <a:avLst/>
              </a:prstGeom>
              <a:grpFill/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11362" y="3287"/>
              <a:ext cx="5316" cy="5163"/>
              <a:chOff x="-63596" y="-252218"/>
              <a:chExt cx="2604367" cy="1696215"/>
            </a:xfrm>
            <a:solidFill>
              <a:srgbClr val="FF5C39"/>
            </a:solidFill>
          </p:grpSpPr>
          <p:cxnSp>
            <p:nvCxnSpPr>
              <p:cNvPr id="50" name="直接箭头连接符 49"/>
              <p:cNvCxnSpPr/>
              <p:nvPr/>
            </p:nvCxnSpPr>
            <p:spPr>
              <a:xfrm flipH="1" flipV="1">
                <a:off x="-63596" y="1040390"/>
                <a:ext cx="1956382" cy="403607"/>
              </a:xfrm>
              <a:prstGeom prst="straightConnector1">
                <a:avLst/>
              </a:prstGeom>
              <a:grpFill/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箭头连接符 50"/>
              <p:cNvCxnSpPr>
                <a:stCxn id="49" idx="6"/>
              </p:cNvCxnSpPr>
              <p:nvPr/>
            </p:nvCxnSpPr>
            <p:spPr>
              <a:xfrm flipH="1" flipV="1">
                <a:off x="1601875" y="-252218"/>
                <a:ext cx="938896" cy="1307070"/>
              </a:xfrm>
              <a:prstGeom prst="straightConnector1">
                <a:avLst/>
              </a:prstGeom>
              <a:grpFill/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组合 3"/>
            <p:cNvGrpSpPr/>
            <p:nvPr/>
          </p:nvGrpSpPr>
          <p:grpSpPr>
            <a:xfrm>
              <a:off x="674" y="1759"/>
              <a:ext cx="17817" cy="8671"/>
              <a:chOff x="674" y="1759"/>
              <a:chExt cx="17817" cy="8671"/>
            </a:xfrm>
          </p:grpSpPr>
          <p:grpSp>
            <p:nvGrpSpPr>
              <p:cNvPr id="73" name="组合 72"/>
              <p:cNvGrpSpPr/>
              <p:nvPr/>
            </p:nvGrpSpPr>
            <p:grpSpPr>
              <a:xfrm rot="10800000">
                <a:off x="11265" y="4375"/>
                <a:ext cx="4751" cy="3484"/>
                <a:chOff x="6023713" y="3099860"/>
                <a:chExt cx="1909565" cy="1299019"/>
              </a:xfrm>
            </p:grpSpPr>
            <p:cxnSp>
              <p:nvCxnSpPr>
                <p:cNvPr id="75" name="直接箭头连接符 74"/>
                <p:cNvCxnSpPr/>
                <p:nvPr/>
              </p:nvCxnSpPr>
              <p:spPr>
                <a:xfrm rot="10800000">
                  <a:off x="6023713" y="3099860"/>
                  <a:ext cx="650239" cy="1299019"/>
                </a:xfrm>
                <a:prstGeom prst="straightConnector1">
                  <a:avLst/>
                </a:prstGeom>
                <a:solidFill>
                  <a:srgbClr val="FF5C39"/>
                </a:solidFill>
                <a:ln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接箭头连接符 75"/>
                <p:cNvCxnSpPr/>
                <p:nvPr/>
              </p:nvCxnSpPr>
              <p:spPr>
                <a:xfrm rot="10800000" flipH="1">
                  <a:off x="7322008" y="3099860"/>
                  <a:ext cx="611270" cy="1299019"/>
                </a:xfrm>
                <a:prstGeom prst="straightConnector1">
                  <a:avLst/>
                </a:prstGeom>
                <a:solidFill>
                  <a:srgbClr val="FF5C39"/>
                </a:solidFill>
                <a:ln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Rectangle 22"/>
              <p:cNvSpPr>
                <a:spLocks noChangeArrowheads="1"/>
              </p:cNvSpPr>
              <p:nvPr/>
            </p:nvSpPr>
            <p:spPr bwMode="auto">
              <a:xfrm>
                <a:off x="9987" y="2493"/>
                <a:ext cx="8504" cy="7937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pPr eaLnBrk="0" hangingPunct="0"/>
                <a:endParaRPr lang="zh-CN" altLang="en-US" sz="24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4" name="Rectangle 22"/>
              <p:cNvSpPr>
                <a:spLocks noChangeArrowheads="1"/>
              </p:cNvSpPr>
              <p:nvPr/>
            </p:nvSpPr>
            <p:spPr bwMode="auto">
              <a:xfrm>
                <a:off x="674" y="2493"/>
                <a:ext cx="8504" cy="7937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pPr eaLnBrk="0" hangingPunct="0"/>
                <a:endParaRPr lang="zh-CN" altLang="en-US" sz="24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12577" y="1759"/>
                <a:ext cx="3323" cy="419"/>
              </a:xfrm>
              <a:prstGeom prst="rect">
                <a:avLst/>
              </a:prstGeom>
              <a:noFill/>
              <a:ln w="3175">
                <a:solidFill>
                  <a:srgbClr val="4E4F4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ctr"/>
                <a:r>
                  <a:rPr lang="zh-CN" altLang="en-US" sz="1460" b="1" dirty="0">
                    <a:solidFill>
                      <a:srgbClr val="4E4F4F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展厅外</a:t>
                </a:r>
                <a:r>
                  <a:rPr lang="zh-CN" altLang="en-US" sz="1465" b="1" dirty="0">
                    <a:solidFill>
                      <a:srgbClr val="4E4F4F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部</a:t>
                </a:r>
                <a:r>
                  <a:rPr lang="zh-CN" altLang="en-US" sz="1460" b="1" dirty="0">
                    <a:solidFill>
                      <a:srgbClr val="4E4F4F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右侧</a:t>
                </a:r>
                <a:r>
                  <a:rPr lang="en-US" altLang="zh-CN" sz="1460" b="1" dirty="0">
                    <a:solidFill>
                      <a:srgbClr val="4E4F4F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45°</a:t>
                </a:r>
                <a:r>
                  <a:rPr lang="zh-CN" altLang="en-US" sz="1465" b="1" dirty="0">
                    <a:solidFill>
                      <a:srgbClr val="4E4F4F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照片</a:t>
                </a:r>
                <a:endParaRPr lang="zh-CN" altLang="en-US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3149" y="1759"/>
                <a:ext cx="3215" cy="419"/>
              </a:xfrm>
              <a:prstGeom prst="rect">
                <a:avLst/>
              </a:prstGeom>
              <a:noFill/>
              <a:ln w="3175">
                <a:solidFill>
                  <a:srgbClr val="4E4F4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ctr"/>
                <a:r>
                  <a:rPr lang="zh-CN" altLang="en-US" sz="1465" b="1" dirty="0">
                    <a:solidFill>
                      <a:srgbClr val="4E4F4F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展厅外部左侧</a:t>
                </a:r>
                <a:r>
                  <a:rPr lang="en-US" altLang="zh-CN" sz="1465" b="1" dirty="0">
                    <a:solidFill>
                      <a:srgbClr val="4E4F4F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45</a:t>
                </a:r>
                <a:r>
                  <a:rPr lang="en-US" altLang="zh-CN" sz="1460" b="1" dirty="0">
                    <a:solidFill>
                      <a:srgbClr val="4E4F4F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°</a:t>
                </a:r>
                <a:r>
                  <a:rPr lang="zh-CN" altLang="en-US" sz="1465" b="1" dirty="0">
                    <a:solidFill>
                      <a:srgbClr val="4E4F4F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照片</a:t>
                </a:r>
                <a:endParaRPr lang="zh-CN" altLang="en-US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1338" y="9417"/>
                <a:ext cx="1350" cy="668"/>
              </a:xfrm>
              <a:prstGeom prst="ellipse">
                <a:avLst/>
              </a:prstGeom>
              <a:solidFill>
                <a:srgbClr val="E4EDF6"/>
              </a:solidFill>
              <a:ln>
                <a:solidFill>
                  <a:srgbClr val="E4EDF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1400" b="1" dirty="0">
                    <a:solidFill>
                      <a:srgbClr val="4E4F4F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拍照位置</a:t>
                </a:r>
                <a:endParaRPr lang="zh-CN" altLang="en-US" sz="14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cxnSp>
            <p:nvCxnSpPr>
              <p:cNvPr id="21" name="直接箭头连接符 20"/>
              <p:cNvCxnSpPr/>
              <p:nvPr/>
            </p:nvCxnSpPr>
            <p:spPr>
              <a:xfrm flipV="1">
                <a:off x="1338" y="7704"/>
                <a:ext cx="319" cy="2028"/>
              </a:xfrm>
              <a:prstGeom prst="straightConnector1">
                <a:avLst/>
              </a:prstGeom>
              <a:ln>
                <a:solidFill>
                  <a:schemeClr val="accent4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箭头连接符 21"/>
              <p:cNvCxnSpPr/>
              <p:nvPr/>
            </p:nvCxnSpPr>
            <p:spPr>
              <a:xfrm flipV="1">
                <a:off x="2688" y="7532"/>
                <a:ext cx="6455" cy="2200"/>
              </a:xfrm>
              <a:prstGeom prst="straightConnector1">
                <a:avLst/>
              </a:prstGeom>
              <a:ln>
                <a:solidFill>
                  <a:schemeClr val="accent4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椭圆 5"/>
              <p:cNvSpPr/>
              <p:nvPr/>
            </p:nvSpPr>
            <p:spPr>
              <a:xfrm>
                <a:off x="16678" y="9417"/>
                <a:ext cx="1350" cy="668"/>
              </a:xfrm>
              <a:prstGeom prst="ellipse">
                <a:avLst/>
              </a:prstGeom>
              <a:solidFill>
                <a:srgbClr val="E4EDF6"/>
              </a:solidFill>
              <a:ln>
                <a:solidFill>
                  <a:srgbClr val="E4EDF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1400" b="1" dirty="0">
                    <a:solidFill>
                      <a:srgbClr val="4E4F4F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拍照位置</a:t>
                </a:r>
                <a:endParaRPr lang="zh-CN" altLang="en-US" sz="14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cxnSp>
            <p:nvCxnSpPr>
              <p:cNvPr id="7" name="直接箭头连接符 6"/>
              <p:cNvCxnSpPr/>
              <p:nvPr/>
            </p:nvCxnSpPr>
            <p:spPr>
              <a:xfrm flipH="1" flipV="1">
                <a:off x="17637" y="7575"/>
                <a:ext cx="424" cy="2157"/>
              </a:xfrm>
              <a:prstGeom prst="straightConnector1">
                <a:avLst/>
              </a:prstGeom>
              <a:ln>
                <a:solidFill>
                  <a:schemeClr val="accent4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箭头连接符 7"/>
              <p:cNvCxnSpPr/>
              <p:nvPr/>
            </p:nvCxnSpPr>
            <p:spPr>
              <a:xfrm flipH="1" flipV="1">
                <a:off x="10023" y="7577"/>
                <a:ext cx="6655" cy="2155"/>
              </a:xfrm>
              <a:prstGeom prst="straightConnector1">
                <a:avLst/>
              </a:prstGeom>
              <a:ln>
                <a:solidFill>
                  <a:schemeClr val="accent4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77912d3a1dc8b002c951001df6966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555" y="1600835"/>
            <a:ext cx="5248910" cy="354330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96498"/>
            <a:ext cx="8813800" cy="503237"/>
          </a:xfrm>
        </p:spPr>
        <p:txBody>
          <a:bodyPr>
            <a:normAutofit/>
          </a:bodyPr>
          <a:lstStyle/>
          <a:p>
            <a:pPr defTabSz="609600"/>
            <a:r>
              <a:rPr lang="zh-CN" altLang="en-US" sz="24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二、拟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建店信息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拟建店相关照片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展厅内部</a:t>
            </a:r>
            <a:endParaRPr lang="zh-CN" altLang="en-US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27990" y="1116965"/>
            <a:ext cx="11331575" cy="5506085"/>
            <a:chOff x="674" y="1759"/>
            <a:chExt cx="17845" cy="8671"/>
          </a:xfrm>
        </p:grpSpPr>
        <p:grpSp>
          <p:nvGrpSpPr>
            <p:cNvPr id="73" name="组合 72"/>
            <p:cNvGrpSpPr/>
            <p:nvPr/>
          </p:nvGrpSpPr>
          <p:grpSpPr>
            <a:xfrm rot="10800000">
              <a:off x="11265" y="4375"/>
              <a:ext cx="4751" cy="3484"/>
              <a:chOff x="6023713" y="3099860"/>
              <a:chExt cx="1909565" cy="1299019"/>
            </a:xfrm>
          </p:grpSpPr>
          <p:cxnSp>
            <p:nvCxnSpPr>
              <p:cNvPr id="75" name="直接箭头连接符 74"/>
              <p:cNvCxnSpPr/>
              <p:nvPr/>
            </p:nvCxnSpPr>
            <p:spPr>
              <a:xfrm rot="10800000">
                <a:off x="6023713" y="3099860"/>
                <a:ext cx="650239" cy="1299019"/>
              </a:xfrm>
              <a:prstGeom prst="straightConnector1">
                <a:avLst/>
              </a:prstGeom>
              <a:solidFill>
                <a:srgbClr val="FF5C39"/>
              </a:solidFill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接箭头连接符 75"/>
              <p:cNvCxnSpPr>
                <a:stCxn id="74" idx="2"/>
              </p:cNvCxnSpPr>
              <p:nvPr/>
            </p:nvCxnSpPr>
            <p:spPr>
              <a:xfrm rot="10800000" flipH="1">
                <a:off x="7322008" y="3099860"/>
                <a:ext cx="611270" cy="1299019"/>
              </a:xfrm>
              <a:prstGeom prst="straightConnector1">
                <a:avLst/>
              </a:prstGeom>
              <a:solidFill>
                <a:srgbClr val="FF5C39"/>
              </a:solidFill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矩形 77"/>
            <p:cNvSpPr/>
            <p:nvPr/>
          </p:nvSpPr>
          <p:spPr>
            <a:xfrm>
              <a:off x="13846" y="9570"/>
              <a:ext cx="1582" cy="703"/>
            </a:xfrm>
            <a:prstGeom prst="rect">
              <a:avLst/>
            </a:prstGeom>
            <a:solidFill>
              <a:srgbClr val="E4EDF6"/>
            </a:solidFill>
            <a:ln>
              <a:solidFill>
                <a:srgbClr val="E4EDF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展厅正门</a:t>
              </a:r>
              <a:endParaRPr kumimoji="1" lang="zh-CN" altLang="en-US" sz="1465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Rectangle 22"/>
            <p:cNvSpPr>
              <a:spLocks noChangeArrowheads="1"/>
            </p:cNvSpPr>
            <p:nvPr/>
          </p:nvSpPr>
          <p:spPr bwMode="auto">
            <a:xfrm>
              <a:off x="9987" y="2493"/>
              <a:ext cx="8504" cy="7937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pPr eaLnBrk="0" hangingPunct="0"/>
              <a:endPara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Rectangle 22"/>
            <p:cNvSpPr>
              <a:spLocks noChangeArrowheads="1"/>
            </p:cNvSpPr>
            <p:nvPr/>
          </p:nvSpPr>
          <p:spPr bwMode="auto">
            <a:xfrm>
              <a:off x="674" y="2493"/>
              <a:ext cx="8504" cy="7937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pPr eaLnBrk="0" hangingPunct="0"/>
              <a:endPara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12694" y="1759"/>
              <a:ext cx="3090" cy="419"/>
            </a:xfrm>
            <a:prstGeom prst="rect">
              <a:avLst/>
            </a:prstGeom>
            <a:noFill/>
            <a:ln w="3175">
              <a:solidFill>
                <a:srgbClr val="4E4F4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ctr"/>
              <a:r>
                <a:rPr lang="zh-CN" altLang="en-US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展厅内部正门照片</a:t>
              </a:r>
              <a:endParaRPr lang="zh-CN" altLang="en-US" sz="1465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3149" y="1759"/>
              <a:ext cx="3215" cy="419"/>
            </a:xfrm>
            <a:prstGeom prst="rect">
              <a:avLst/>
            </a:prstGeom>
            <a:noFill/>
            <a:ln w="3175">
              <a:solidFill>
                <a:srgbClr val="4E4F4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ctr"/>
              <a:r>
                <a:rPr lang="zh-CN" altLang="en-US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展厅内部正面照片</a:t>
              </a:r>
              <a:endParaRPr lang="zh-CN" altLang="en-US" sz="1465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4081" y="9588"/>
              <a:ext cx="1350" cy="668"/>
            </a:xfrm>
            <a:prstGeom prst="ellipse">
              <a:avLst/>
            </a:prstGeom>
            <a:solidFill>
              <a:srgbClr val="E4EDF6"/>
            </a:solidFill>
            <a:ln>
              <a:solidFill>
                <a:srgbClr val="E4ED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4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拍照位置</a:t>
              </a:r>
              <a:endPara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21" name="直接箭头连接符 20"/>
            <p:cNvCxnSpPr/>
            <p:nvPr/>
          </p:nvCxnSpPr>
          <p:spPr>
            <a:xfrm flipH="1" flipV="1">
              <a:off x="674" y="8116"/>
              <a:ext cx="3407" cy="1806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 flipV="1">
              <a:off x="5431" y="8116"/>
              <a:ext cx="3747" cy="1806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椭圆 5"/>
            <p:cNvSpPr/>
            <p:nvPr/>
          </p:nvSpPr>
          <p:spPr>
            <a:xfrm>
              <a:off x="13748" y="2942"/>
              <a:ext cx="1350" cy="668"/>
            </a:xfrm>
            <a:prstGeom prst="ellipse">
              <a:avLst/>
            </a:prstGeom>
            <a:solidFill>
              <a:srgbClr val="E4EDF6"/>
            </a:solidFill>
            <a:ln>
              <a:solidFill>
                <a:srgbClr val="E4ED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4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拍照位置</a:t>
              </a:r>
              <a:endPara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7" name="直接箭头连接符 6"/>
            <p:cNvCxnSpPr/>
            <p:nvPr/>
          </p:nvCxnSpPr>
          <p:spPr>
            <a:xfrm rot="10800000" flipH="1" flipV="1">
              <a:off x="15112" y="3277"/>
              <a:ext cx="3407" cy="1806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箭头连接符 7"/>
            <p:cNvCxnSpPr/>
            <p:nvPr/>
          </p:nvCxnSpPr>
          <p:spPr>
            <a:xfrm rot="10800000" flipV="1">
              <a:off x="9971" y="3277"/>
              <a:ext cx="3747" cy="1806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文本框 17"/>
          <p:cNvSpPr txBox="1"/>
          <p:nvPr/>
        </p:nvSpPr>
        <p:spPr>
          <a:xfrm rot="5400000">
            <a:off x="154546" y="3173090"/>
            <a:ext cx="2398395" cy="3683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标注展厅内部层高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>
            <a:off x="1729740" y="2172335"/>
            <a:ext cx="0" cy="2319655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78123"/>
            <a:ext cx="8813800" cy="503237"/>
          </a:xfrm>
        </p:spPr>
        <p:txBody>
          <a:bodyPr>
            <a:normAutofit/>
          </a:bodyPr>
          <a:lstStyle/>
          <a:p>
            <a:pPr defTabSz="609600"/>
            <a:r>
              <a:rPr lang="zh-CN" altLang="en-US" sz="24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二、拟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建店信息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拟建店相关照片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展厅内部</a:t>
            </a:r>
            <a:endParaRPr lang="zh-CN" altLang="en-US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27990" y="1116965"/>
            <a:ext cx="11313795" cy="5506085"/>
            <a:chOff x="674" y="1759"/>
            <a:chExt cx="17817" cy="8671"/>
          </a:xfrm>
        </p:grpSpPr>
        <p:grpSp>
          <p:nvGrpSpPr>
            <p:cNvPr id="27" name="组合 26"/>
            <p:cNvGrpSpPr/>
            <p:nvPr/>
          </p:nvGrpSpPr>
          <p:grpSpPr>
            <a:xfrm>
              <a:off x="2688" y="3068"/>
              <a:ext cx="5254" cy="5235"/>
              <a:chOff x="-36751" y="-282970"/>
              <a:chExt cx="2573656" cy="1719991"/>
            </a:xfrm>
            <a:solidFill>
              <a:srgbClr val="FF5C39"/>
            </a:solidFill>
          </p:grpSpPr>
          <p:cxnSp>
            <p:nvCxnSpPr>
              <p:cNvPr id="45" name="直接箭头连接符 44"/>
              <p:cNvCxnSpPr/>
              <p:nvPr/>
            </p:nvCxnSpPr>
            <p:spPr>
              <a:xfrm flipV="1">
                <a:off x="-36751" y="-282970"/>
                <a:ext cx="893552" cy="1423482"/>
              </a:xfrm>
              <a:prstGeom prst="straightConnector1">
                <a:avLst/>
              </a:prstGeom>
              <a:grpFill/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箭头连接符 45"/>
              <p:cNvCxnSpPr>
                <a:stCxn id="44" idx="5"/>
              </p:cNvCxnSpPr>
              <p:nvPr/>
            </p:nvCxnSpPr>
            <p:spPr>
              <a:xfrm flipV="1">
                <a:off x="536790" y="1010560"/>
                <a:ext cx="2000115" cy="426461"/>
              </a:xfrm>
              <a:prstGeom prst="straightConnector1">
                <a:avLst/>
              </a:prstGeom>
              <a:grpFill/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11362" y="3287"/>
              <a:ext cx="5316" cy="5163"/>
              <a:chOff x="-63596" y="-252218"/>
              <a:chExt cx="2604367" cy="1696215"/>
            </a:xfrm>
            <a:solidFill>
              <a:srgbClr val="FF5C39"/>
            </a:solidFill>
          </p:grpSpPr>
          <p:cxnSp>
            <p:nvCxnSpPr>
              <p:cNvPr id="50" name="直接箭头连接符 49"/>
              <p:cNvCxnSpPr/>
              <p:nvPr/>
            </p:nvCxnSpPr>
            <p:spPr>
              <a:xfrm flipH="1" flipV="1">
                <a:off x="-63596" y="1040390"/>
                <a:ext cx="1956382" cy="403607"/>
              </a:xfrm>
              <a:prstGeom prst="straightConnector1">
                <a:avLst/>
              </a:prstGeom>
              <a:grpFill/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箭头连接符 50"/>
              <p:cNvCxnSpPr>
                <a:stCxn id="49" idx="6"/>
              </p:cNvCxnSpPr>
              <p:nvPr/>
            </p:nvCxnSpPr>
            <p:spPr>
              <a:xfrm flipH="1" flipV="1">
                <a:off x="1601875" y="-252218"/>
                <a:ext cx="938896" cy="1307070"/>
              </a:xfrm>
              <a:prstGeom prst="straightConnector1">
                <a:avLst/>
              </a:prstGeom>
              <a:grpFill/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矩形 51"/>
            <p:cNvSpPr/>
            <p:nvPr/>
          </p:nvSpPr>
          <p:spPr>
            <a:xfrm>
              <a:off x="4163" y="3060"/>
              <a:ext cx="1525" cy="870"/>
            </a:xfrm>
            <a:prstGeom prst="rect">
              <a:avLst/>
            </a:prstGeom>
            <a:solidFill>
              <a:srgbClr val="E4EDF6"/>
            </a:solidFill>
            <a:ln>
              <a:solidFill>
                <a:srgbClr val="E4EDF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背景墙</a:t>
              </a:r>
              <a:endParaRPr kumimoji="1" lang="zh-CN" altLang="en-US" sz="1465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13476" y="3060"/>
              <a:ext cx="1525" cy="870"/>
            </a:xfrm>
            <a:prstGeom prst="rect">
              <a:avLst/>
            </a:prstGeom>
            <a:solidFill>
              <a:srgbClr val="E4EDF6"/>
            </a:solidFill>
            <a:ln>
              <a:solidFill>
                <a:srgbClr val="E4EDF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背景墙</a:t>
              </a:r>
              <a:endParaRPr kumimoji="1" lang="zh-CN" altLang="en-US" sz="1465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674" y="1759"/>
              <a:ext cx="17817" cy="8671"/>
              <a:chOff x="674" y="1759"/>
              <a:chExt cx="17817" cy="8671"/>
            </a:xfrm>
          </p:grpSpPr>
          <p:grpSp>
            <p:nvGrpSpPr>
              <p:cNvPr id="73" name="组合 72"/>
              <p:cNvGrpSpPr/>
              <p:nvPr/>
            </p:nvGrpSpPr>
            <p:grpSpPr>
              <a:xfrm rot="10800000">
                <a:off x="11265" y="4375"/>
                <a:ext cx="4751" cy="3484"/>
                <a:chOff x="6023713" y="3099860"/>
                <a:chExt cx="1909565" cy="1299019"/>
              </a:xfrm>
            </p:grpSpPr>
            <p:cxnSp>
              <p:nvCxnSpPr>
                <p:cNvPr id="75" name="直接箭头连接符 74"/>
                <p:cNvCxnSpPr/>
                <p:nvPr/>
              </p:nvCxnSpPr>
              <p:spPr>
                <a:xfrm rot="10800000">
                  <a:off x="6023713" y="3099860"/>
                  <a:ext cx="650239" cy="1299019"/>
                </a:xfrm>
                <a:prstGeom prst="straightConnector1">
                  <a:avLst/>
                </a:prstGeom>
                <a:solidFill>
                  <a:srgbClr val="FF5C39"/>
                </a:solidFill>
                <a:ln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接箭头连接符 75"/>
                <p:cNvCxnSpPr/>
                <p:nvPr/>
              </p:nvCxnSpPr>
              <p:spPr>
                <a:xfrm rot="10800000" flipH="1">
                  <a:off x="7322008" y="3099860"/>
                  <a:ext cx="611270" cy="1299019"/>
                </a:xfrm>
                <a:prstGeom prst="straightConnector1">
                  <a:avLst/>
                </a:prstGeom>
                <a:solidFill>
                  <a:srgbClr val="FF5C39"/>
                </a:solidFill>
                <a:ln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Rectangle 22"/>
              <p:cNvSpPr>
                <a:spLocks noChangeArrowheads="1"/>
              </p:cNvSpPr>
              <p:nvPr/>
            </p:nvSpPr>
            <p:spPr bwMode="auto">
              <a:xfrm>
                <a:off x="9987" y="2493"/>
                <a:ext cx="8504" cy="7937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pPr eaLnBrk="0" hangingPunct="0"/>
                <a:endParaRPr lang="zh-CN" altLang="en-US" sz="24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4" name="Rectangle 22"/>
              <p:cNvSpPr>
                <a:spLocks noChangeArrowheads="1"/>
              </p:cNvSpPr>
              <p:nvPr/>
            </p:nvSpPr>
            <p:spPr bwMode="auto">
              <a:xfrm>
                <a:off x="674" y="2493"/>
                <a:ext cx="8504" cy="7937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pPr eaLnBrk="0" hangingPunct="0"/>
                <a:endParaRPr lang="zh-CN" altLang="en-US" sz="24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12528" y="1759"/>
                <a:ext cx="3421" cy="419"/>
              </a:xfrm>
              <a:prstGeom prst="rect">
                <a:avLst/>
              </a:prstGeom>
              <a:noFill/>
              <a:ln w="3175">
                <a:solidFill>
                  <a:srgbClr val="4E4F4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ctr"/>
                <a:r>
                  <a:rPr lang="zh-CN" altLang="en-US" sz="1465" b="1" dirty="0">
                    <a:solidFill>
                      <a:srgbClr val="4E4F4F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展厅内部</a:t>
                </a:r>
                <a:r>
                  <a:rPr lang="zh-CN" altLang="en-US" sz="1460" b="1" dirty="0">
                    <a:solidFill>
                      <a:srgbClr val="4E4F4F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右侧</a:t>
                </a:r>
                <a:r>
                  <a:rPr lang="en-US" altLang="zh-CN" sz="1460" b="1" dirty="0">
                    <a:solidFill>
                      <a:srgbClr val="4E4F4F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45°</a:t>
                </a:r>
                <a:r>
                  <a:rPr lang="zh-CN" altLang="en-US" sz="1465" b="1" dirty="0">
                    <a:solidFill>
                      <a:srgbClr val="4E4F4F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照片</a:t>
                </a:r>
                <a:endParaRPr lang="zh-CN" altLang="en-US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3149" y="1759"/>
                <a:ext cx="3215" cy="419"/>
              </a:xfrm>
              <a:prstGeom prst="rect">
                <a:avLst/>
              </a:prstGeom>
              <a:noFill/>
              <a:ln w="3175">
                <a:solidFill>
                  <a:srgbClr val="4E4F4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ctr"/>
                <a:r>
                  <a:rPr lang="zh-CN" altLang="en-US" sz="1465" b="1" dirty="0">
                    <a:solidFill>
                      <a:srgbClr val="4E4F4F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展厅内部左侧</a:t>
                </a:r>
                <a:r>
                  <a:rPr lang="en-US" altLang="zh-CN" sz="1465" b="1" dirty="0">
                    <a:solidFill>
                      <a:srgbClr val="4E4F4F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45</a:t>
                </a:r>
                <a:r>
                  <a:rPr lang="en-US" altLang="zh-CN" sz="1460" b="1" dirty="0">
                    <a:solidFill>
                      <a:srgbClr val="4E4F4F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°</a:t>
                </a:r>
                <a:r>
                  <a:rPr lang="zh-CN" altLang="en-US" sz="1465" b="1" dirty="0">
                    <a:solidFill>
                      <a:srgbClr val="4E4F4F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照片</a:t>
                </a:r>
                <a:endParaRPr lang="zh-CN" altLang="en-US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1338" y="9417"/>
                <a:ext cx="1350" cy="668"/>
              </a:xfrm>
              <a:prstGeom prst="ellipse">
                <a:avLst/>
              </a:prstGeom>
              <a:solidFill>
                <a:srgbClr val="E4EDF6"/>
              </a:solidFill>
              <a:ln>
                <a:solidFill>
                  <a:srgbClr val="E4EDF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1400" b="1" dirty="0">
                    <a:solidFill>
                      <a:srgbClr val="4E4F4F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拍照位置</a:t>
                </a:r>
                <a:endParaRPr lang="zh-CN" altLang="en-US" sz="14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cxnSp>
            <p:nvCxnSpPr>
              <p:cNvPr id="21" name="直接箭头连接符 20"/>
              <p:cNvCxnSpPr/>
              <p:nvPr/>
            </p:nvCxnSpPr>
            <p:spPr>
              <a:xfrm flipV="1">
                <a:off x="1338" y="7704"/>
                <a:ext cx="319" cy="2028"/>
              </a:xfrm>
              <a:prstGeom prst="straightConnector1">
                <a:avLst/>
              </a:prstGeom>
              <a:ln>
                <a:solidFill>
                  <a:schemeClr val="accent4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箭头连接符 21"/>
              <p:cNvCxnSpPr/>
              <p:nvPr/>
            </p:nvCxnSpPr>
            <p:spPr>
              <a:xfrm flipV="1">
                <a:off x="2688" y="7532"/>
                <a:ext cx="6455" cy="2200"/>
              </a:xfrm>
              <a:prstGeom prst="straightConnector1">
                <a:avLst/>
              </a:prstGeom>
              <a:ln>
                <a:solidFill>
                  <a:schemeClr val="accent4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椭圆 5"/>
              <p:cNvSpPr/>
              <p:nvPr/>
            </p:nvSpPr>
            <p:spPr>
              <a:xfrm>
                <a:off x="16678" y="9417"/>
                <a:ext cx="1350" cy="668"/>
              </a:xfrm>
              <a:prstGeom prst="ellipse">
                <a:avLst/>
              </a:prstGeom>
              <a:solidFill>
                <a:srgbClr val="E4EDF6"/>
              </a:solidFill>
              <a:ln>
                <a:solidFill>
                  <a:srgbClr val="E4EDF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1400" b="1" dirty="0">
                    <a:solidFill>
                      <a:srgbClr val="4E4F4F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拍照位置</a:t>
                </a:r>
                <a:endParaRPr lang="zh-CN" altLang="en-US" sz="14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cxnSp>
            <p:nvCxnSpPr>
              <p:cNvPr id="7" name="直接箭头连接符 6"/>
              <p:cNvCxnSpPr/>
              <p:nvPr/>
            </p:nvCxnSpPr>
            <p:spPr>
              <a:xfrm flipH="1" flipV="1">
                <a:off x="17637" y="7575"/>
                <a:ext cx="424" cy="2157"/>
              </a:xfrm>
              <a:prstGeom prst="straightConnector1">
                <a:avLst/>
              </a:prstGeom>
              <a:ln>
                <a:solidFill>
                  <a:schemeClr val="accent4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箭头连接符 7"/>
              <p:cNvCxnSpPr/>
              <p:nvPr/>
            </p:nvCxnSpPr>
            <p:spPr>
              <a:xfrm flipH="1" flipV="1">
                <a:off x="10023" y="7577"/>
                <a:ext cx="6655" cy="2155"/>
              </a:xfrm>
              <a:prstGeom prst="straightConnector1">
                <a:avLst/>
              </a:prstGeom>
              <a:ln>
                <a:solidFill>
                  <a:schemeClr val="accent4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226220"/>
            <a:ext cx="8813800" cy="503237"/>
          </a:xfrm>
        </p:spPr>
        <p:txBody>
          <a:bodyPr>
            <a:normAutofit/>
          </a:bodyPr>
          <a:lstStyle/>
          <a:p>
            <a:pPr defTabSz="609600"/>
            <a:r>
              <a:rPr lang="zh-CN" altLang="en-US" sz="24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二、拟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建店信息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拟建店相关照片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服务中心</a:t>
            </a:r>
            <a:endParaRPr lang="zh-CN" altLang="en-US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59080" y="1117600"/>
            <a:ext cx="11673205" cy="5387975"/>
            <a:chOff x="408" y="1760"/>
            <a:chExt cx="18383" cy="8485"/>
          </a:xfrm>
        </p:grpSpPr>
        <p:sp>
          <p:nvSpPr>
            <p:cNvPr id="20" name="椭圆 19"/>
            <p:cNvSpPr/>
            <p:nvPr/>
          </p:nvSpPr>
          <p:spPr>
            <a:xfrm>
              <a:off x="2475" y="9254"/>
              <a:ext cx="1350" cy="668"/>
            </a:xfrm>
            <a:prstGeom prst="ellipse">
              <a:avLst/>
            </a:prstGeom>
            <a:solidFill>
              <a:srgbClr val="E4EDF6"/>
            </a:solidFill>
            <a:ln>
              <a:solidFill>
                <a:srgbClr val="E4ED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4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拍照位置</a:t>
              </a:r>
              <a:endPara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21" name="直接箭头连接符 20"/>
            <p:cNvCxnSpPr/>
            <p:nvPr/>
          </p:nvCxnSpPr>
          <p:spPr>
            <a:xfrm flipH="1" flipV="1">
              <a:off x="408" y="7789"/>
              <a:ext cx="2075" cy="1799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 flipV="1">
              <a:off x="3825" y="7789"/>
              <a:ext cx="2252" cy="1798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椭圆 23"/>
            <p:cNvSpPr/>
            <p:nvPr/>
          </p:nvSpPr>
          <p:spPr>
            <a:xfrm>
              <a:off x="7037" y="9255"/>
              <a:ext cx="1350" cy="668"/>
            </a:xfrm>
            <a:prstGeom prst="ellipse">
              <a:avLst/>
            </a:prstGeom>
            <a:solidFill>
              <a:srgbClr val="E4EDF6"/>
            </a:solidFill>
            <a:ln>
              <a:solidFill>
                <a:srgbClr val="E4ED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4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拍照位置</a:t>
              </a:r>
              <a:endPara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25" name="直接箭头连接符 24"/>
            <p:cNvCxnSpPr>
              <a:stCxn id="24" idx="2"/>
            </p:cNvCxnSpPr>
            <p:nvPr/>
          </p:nvCxnSpPr>
          <p:spPr>
            <a:xfrm flipV="1">
              <a:off x="7037" y="7789"/>
              <a:ext cx="345" cy="1800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/>
            <p:nvPr/>
          </p:nvCxnSpPr>
          <p:spPr>
            <a:xfrm flipV="1">
              <a:off x="8387" y="7789"/>
              <a:ext cx="4005" cy="1800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2"/>
            <p:cNvSpPr>
              <a:spLocks noChangeArrowheads="1"/>
            </p:cNvSpPr>
            <p:nvPr/>
          </p:nvSpPr>
          <p:spPr bwMode="auto">
            <a:xfrm>
              <a:off x="6765" y="2591"/>
              <a:ext cx="5669" cy="765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pPr eaLnBrk="0" hangingPunct="0"/>
              <a:endPara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Rectangle 22"/>
            <p:cNvSpPr>
              <a:spLocks noChangeArrowheads="1"/>
            </p:cNvSpPr>
            <p:nvPr/>
          </p:nvSpPr>
          <p:spPr bwMode="auto">
            <a:xfrm>
              <a:off x="408" y="2587"/>
              <a:ext cx="5669" cy="765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pPr eaLnBrk="0" hangingPunct="0"/>
              <a:endPara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143" y="1760"/>
              <a:ext cx="2913" cy="401"/>
            </a:xfrm>
            <a:prstGeom prst="rect">
              <a:avLst/>
            </a:prstGeom>
            <a:noFill/>
            <a:ln w="3175">
              <a:solidFill>
                <a:srgbClr val="4E4F4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ctr"/>
              <a:r>
                <a:rPr lang="zh-CN" altLang="en-US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外部左侧</a:t>
              </a:r>
              <a:r>
                <a:rPr lang="en-US" altLang="zh-CN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45°</a:t>
              </a:r>
              <a:r>
                <a:rPr lang="zh-CN" altLang="en-US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照片</a:t>
              </a:r>
              <a:endParaRPr lang="zh-CN" altLang="en-US" sz="1465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1694" y="1760"/>
              <a:ext cx="2913" cy="401"/>
            </a:xfrm>
            <a:prstGeom prst="rect">
              <a:avLst/>
            </a:prstGeom>
            <a:noFill/>
            <a:ln w="3175">
              <a:solidFill>
                <a:srgbClr val="4E4F4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ctr"/>
              <a:r>
                <a:rPr lang="zh-CN" altLang="en-US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外部正面照片</a:t>
              </a:r>
              <a:endParaRPr lang="zh-CN" altLang="en-US" sz="1465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Rectangle 22"/>
            <p:cNvSpPr>
              <a:spLocks noChangeArrowheads="1"/>
            </p:cNvSpPr>
            <p:nvPr/>
          </p:nvSpPr>
          <p:spPr bwMode="auto">
            <a:xfrm>
              <a:off x="13123" y="2587"/>
              <a:ext cx="5669" cy="765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pPr eaLnBrk="0" hangingPunct="0"/>
              <a:endPara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7321" y="9255"/>
              <a:ext cx="1350" cy="668"/>
            </a:xfrm>
            <a:prstGeom prst="ellipse">
              <a:avLst/>
            </a:prstGeom>
            <a:solidFill>
              <a:srgbClr val="E4EDF6"/>
            </a:solidFill>
            <a:ln>
              <a:solidFill>
                <a:srgbClr val="E4ED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4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拍照位置</a:t>
              </a:r>
              <a:endPara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34" name="直接箭头连接符 33"/>
            <p:cNvCxnSpPr/>
            <p:nvPr/>
          </p:nvCxnSpPr>
          <p:spPr>
            <a:xfrm flipH="1" flipV="1">
              <a:off x="18517" y="7789"/>
              <a:ext cx="154" cy="1798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箭头连接符 34"/>
            <p:cNvCxnSpPr/>
            <p:nvPr/>
          </p:nvCxnSpPr>
          <p:spPr>
            <a:xfrm flipH="1" flipV="1">
              <a:off x="13122" y="7789"/>
              <a:ext cx="4237" cy="1800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矩形 35"/>
            <p:cNvSpPr/>
            <p:nvPr/>
          </p:nvSpPr>
          <p:spPr>
            <a:xfrm>
              <a:off x="14501" y="1760"/>
              <a:ext cx="2913" cy="401"/>
            </a:xfrm>
            <a:prstGeom prst="rect">
              <a:avLst/>
            </a:prstGeom>
            <a:noFill/>
            <a:ln w="3175">
              <a:solidFill>
                <a:srgbClr val="4E4F4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ctr"/>
              <a:r>
                <a:rPr lang="zh-CN" altLang="en-US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外部右侧</a:t>
              </a:r>
              <a:r>
                <a:rPr lang="en-US" altLang="zh-CN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45°</a:t>
              </a:r>
              <a:r>
                <a:rPr lang="zh-CN" altLang="en-US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照片</a:t>
              </a:r>
              <a:endParaRPr lang="zh-CN" altLang="en-US" sz="1465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96498"/>
            <a:ext cx="8813800" cy="503237"/>
          </a:xfrm>
        </p:spPr>
        <p:txBody>
          <a:bodyPr>
            <a:normAutofit/>
          </a:bodyPr>
          <a:lstStyle/>
          <a:p>
            <a:pPr defTabSz="609600"/>
            <a:r>
              <a:rPr lang="zh-CN" altLang="en-US" sz="24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二、拟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建店信息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拟建店相关照片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服务中心</a:t>
            </a:r>
            <a:endParaRPr lang="zh-CN" altLang="en-US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59080" y="1117600"/>
            <a:ext cx="11673205" cy="5387975"/>
            <a:chOff x="408" y="1760"/>
            <a:chExt cx="18383" cy="8485"/>
          </a:xfrm>
        </p:grpSpPr>
        <p:sp>
          <p:nvSpPr>
            <p:cNvPr id="20" name="椭圆 19"/>
            <p:cNvSpPr/>
            <p:nvPr/>
          </p:nvSpPr>
          <p:spPr>
            <a:xfrm>
              <a:off x="2475" y="9254"/>
              <a:ext cx="1350" cy="668"/>
            </a:xfrm>
            <a:prstGeom prst="ellipse">
              <a:avLst/>
            </a:prstGeom>
            <a:solidFill>
              <a:srgbClr val="E4EDF6"/>
            </a:solidFill>
            <a:ln>
              <a:solidFill>
                <a:srgbClr val="E4ED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4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拍照位置</a:t>
              </a:r>
              <a:endPara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21" name="直接箭头连接符 20"/>
            <p:cNvCxnSpPr/>
            <p:nvPr/>
          </p:nvCxnSpPr>
          <p:spPr>
            <a:xfrm flipH="1" flipV="1">
              <a:off x="408" y="7789"/>
              <a:ext cx="2075" cy="1799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 flipV="1">
              <a:off x="3825" y="7789"/>
              <a:ext cx="2252" cy="1798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椭圆 23"/>
            <p:cNvSpPr/>
            <p:nvPr/>
          </p:nvSpPr>
          <p:spPr>
            <a:xfrm>
              <a:off x="7037" y="9255"/>
              <a:ext cx="1350" cy="668"/>
            </a:xfrm>
            <a:prstGeom prst="ellipse">
              <a:avLst/>
            </a:prstGeom>
            <a:solidFill>
              <a:srgbClr val="E4EDF6"/>
            </a:solidFill>
            <a:ln>
              <a:solidFill>
                <a:srgbClr val="E4ED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4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拍照位置</a:t>
              </a:r>
              <a:endPara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25" name="直接箭头连接符 24"/>
            <p:cNvCxnSpPr>
              <a:stCxn id="24" idx="2"/>
            </p:cNvCxnSpPr>
            <p:nvPr/>
          </p:nvCxnSpPr>
          <p:spPr>
            <a:xfrm flipV="1">
              <a:off x="7037" y="7789"/>
              <a:ext cx="345" cy="1800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/>
            <p:nvPr/>
          </p:nvCxnSpPr>
          <p:spPr>
            <a:xfrm flipV="1">
              <a:off x="8387" y="7789"/>
              <a:ext cx="4005" cy="1800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2"/>
            <p:cNvSpPr>
              <a:spLocks noChangeArrowheads="1"/>
            </p:cNvSpPr>
            <p:nvPr/>
          </p:nvSpPr>
          <p:spPr bwMode="auto">
            <a:xfrm>
              <a:off x="6765" y="2591"/>
              <a:ext cx="5669" cy="765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pPr eaLnBrk="0" hangingPunct="0"/>
              <a:endPara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Rectangle 22"/>
            <p:cNvSpPr>
              <a:spLocks noChangeArrowheads="1"/>
            </p:cNvSpPr>
            <p:nvPr/>
          </p:nvSpPr>
          <p:spPr bwMode="auto">
            <a:xfrm>
              <a:off x="408" y="2587"/>
              <a:ext cx="5669" cy="765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pPr eaLnBrk="0" hangingPunct="0"/>
              <a:endPara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143" y="1760"/>
              <a:ext cx="2913" cy="401"/>
            </a:xfrm>
            <a:prstGeom prst="rect">
              <a:avLst/>
            </a:prstGeom>
            <a:noFill/>
            <a:ln w="3175">
              <a:solidFill>
                <a:srgbClr val="4E4F4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ctr"/>
              <a:r>
                <a:rPr lang="zh-CN" altLang="en-US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内部左侧</a:t>
              </a:r>
              <a:r>
                <a:rPr lang="en-US" altLang="zh-CN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45°</a:t>
              </a:r>
              <a:r>
                <a:rPr lang="zh-CN" altLang="en-US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照片</a:t>
              </a:r>
              <a:endParaRPr lang="zh-CN" altLang="en-US" sz="1465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1694" y="1760"/>
              <a:ext cx="2913" cy="401"/>
            </a:xfrm>
            <a:prstGeom prst="rect">
              <a:avLst/>
            </a:prstGeom>
            <a:noFill/>
            <a:ln w="3175">
              <a:solidFill>
                <a:srgbClr val="4E4F4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ctr"/>
              <a:r>
                <a:rPr lang="zh-CN" altLang="en-US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内部正面照片</a:t>
              </a:r>
              <a:endParaRPr lang="zh-CN" altLang="en-US" sz="1465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Rectangle 22"/>
            <p:cNvSpPr>
              <a:spLocks noChangeArrowheads="1"/>
            </p:cNvSpPr>
            <p:nvPr/>
          </p:nvSpPr>
          <p:spPr bwMode="auto">
            <a:xfrm>
              <a:off x="13123" y="2587"/>
              <a:ext cx="5669" cy="765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pPr eaLnBrk="0" hangingPunct="0"/>
              <a:endPara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7321" y="9255"/>
              <a:ext cx="1350" cy="668"/>
            </a:xfrm>
            <a:prstGeom prst="ellipse">
              <a:avLst/>
            </a:prstGeom>
            <a:solidFill>
              <a:srgbClr val="E4EDF6"/>
            </a:solidFill>
            <a:ln>
              <a:solidFill>
                <a:srgbClr val="E4ED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4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拍照位置</a:t>
              </a:r>
              <a:endPara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34" name="直接箭头连接符 33"/>
            <p:cNvCxnSpPr/>
            <p:nvPr/>
          </p:nvCxnSpPr>
          <p:spPr>
            <a:xfrm flipH="1" flipV="1">
              <a:off x="18517" y="7789"/>
              <a:ext cx="154" cy="1798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箭头连接符 34"/>
            <p:cNvCxnSpPr/>
            <p:nvPr/>
          </p:nvCxnSpPr>
          <p:spPr>
            <a:xfrm flipH="1" flipV="1">
              <a:off x="13122" y="7789"/>
              <a:ext cx="4237" cy="1800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矩形 35"/>
            <p:cNvSpPr/>
            <p:nvPr/>
          </p:nvSpPr>
          <p:spPr>
            <a:xfrm>
              <a:off x="14501" y="1760"/>
              <a:ext cx="2913" cy="401"/>
            </a:xfrm>
            <a:prstGeom prst="rect">
              <a:avLst/>
            </a:prstGeom>
            <a:noFill/>
            <a:ln w="3175">
              <a:solidFill>
                <a:srgbClr val="4E4F4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ctr"/>
              <a:r>
                <a:rPr lang="zh-CN" altLang="en-US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内部右侧</a:t>
              </a:r>
              <a:r>
                <a:rPr lang="en-US" altLang="zh-CN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45°</a:t>
              </a:r>
              <a:r>
                <a:rPr lang="zh-CN" altLang="en-US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照片</a:t>
              </a:r>
              <a:endParaRPr lang="zh-CN" altLang="en-US" sz="1465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96498"/>
            <a:ext cx="8813800" cy="503237"/>
          </a:xfrm>
        </p:spPr>
        <p:txBody>
          <a:bodyPr>
            <a:normAutofit/>
          </a:bodyPr>
          <a:lstStyle/>
          <a:p>
            <a:pPr defTabSz="609600"/>
            <a:r>
              <a:rPr lang="zh-CN" altLang="en-US" sz="24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二、拟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建店信息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拟建店相关照片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服务中心</a:t>
            </a:r>
            <a:endParaRPr lang="zh-CN" altLang="en-US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27990" y="1116965"/>
            <a:ext cx="11313795" cy="5505450"/>
            <a:chOff x="674" y="1759"/>
            <a:chExt cx="17817" cy="8670"/>
          </a:xfrm>
        </p:grpSpPr>
        <p:sp>
          <p:nvSpPr>
            <p:cNvPr id="33" name="Rectangle 22"/>
            <p:cNvSpPr>
              <a:spLocks noChangeArrowheads="1"/>
            </p:cNvSpPr>
            <p:nvPr/>
          </p:nvSpPr>
          <p:spPr bwMode="auto">
            <a:xfrm>
              <a:off x="9987" y="2493"/>
              <a:ext cx="8504" cy="7937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pPr eaLnBrk="0" hangingPunct="0"/>
              <a:endPara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Rectangle 22"/>
            <p:cNvSpPr>
              <a:spLocks noChangeArrowheads="1"/>
            </p:cNvSpPr>
            <p:nvPr/>
          </p:nvSpPr>
          <p:spPr bwMode="auto">
            <a:xfrm>
              <a:off x="674" y="2493"/>
              <a:ext cx="8504" cy="7937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pPr eaLnBrk="0" hangingPunct="0"/>
              <a:endPara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12694" y="1759"/>
              <a:ext cx="3090" cy="419"/>
            </a:xfrm>
            <a:prstGeom prst="rect">
              <a:avLst/>
            </a:prstGeom>
            <a:noFill/>
            <a:ln w="3175">
              <a:solidFill>
                <a:srgbClr val="4E4F4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ctr"/>
              <a:r>
                <a:rPr lang="zh-CN" altLang="en-US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接待区正面内部照片</a:t>
              </a:r>
              <a:endParaRPr lang="zh-CN" altLang="en-US" sz="1465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3149" y="1759"/>
              <a:ext cx="3215" cy="419"/>
            </a:xfrm>
            <a:prstGeom prst="rect">
              <a:avLst/>
            </a:prstGeom>
            <a:noFill/>
            <a:ln w="3175">
              <a:solidFill>
                <a:srgbClr val="4E4F4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ctr"/>
              <a:r>
                <a:rPr lang="zh-CN" altLang="en-US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客休区正面内部照片</a:t>
              </a:r>
              <a:endParaRPr lang="zh-CN" altLang="en-US" sz="1465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4081" y="9588"/>
              <a:ext cx="1350" cy="668"/>
            </a:xfrm>
            <a:prstGeom prst="ellipse">
              <a:avLst/>
            </a:prstGeom>
            <a:solidFill>
              <a:srgbClr val="E4EDF6"/>
            </a:solidFill>
            <a:ln>
              <a:solidFill>
                <a:srgbClr val="E4ED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4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拍照位置</a:t>
              </a:r>
              <a:endPara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21" name="直接箭头连接符 20"/>
            <p:cNvCxnSpPr/>
            <p:nvPr/>
          </p:nvCxnSpPr>
          <p:spPr>
            <a:xfrm flipH="1" flipV="1">
              <a:off x="674" y="8116"/>
              <a:ext cx="3407" cy="1806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 flipV="1">
              <a:off x="5431" y="8116"/>
              <a:ext cx="3747" cy="1806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椭圆 5"/>
            <p:cNvSpPr/>
            <p:nvPr/>
          </p:nvSpPr>
          <p:spPr>
            <a:xfrm>
              <a:off x="13394" y="9588"/>
              <a:ext cx="1350" cy="668"/>
            </a:xfrm>
            <a:prstGeom prst="ellipse">
              <a:avLst/>
            </a:prstGeom>
            <a:solidFill>
              <a:srgbClr val="E4EDF6"/>
            </a:solidFill>
            <a:ln>
              <a:solidFill>
                <a:srgbClr val="E4ED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4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拍照位置</a:t>
              </a:r>
              <a:endPara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7" name="直接箭头连接符 6"/>
            <p:cNvCxnSpPr/>
            <p:nvPr/>
          </p:nvCxnSpPr>
          <p:spPr>
            <a:xfrm flipH="1" flipV="1">
              <a:off x="9987" y="8116"/>
              <a:ext cx="3407" cy="1806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箭头连接符 7"/>
            <p:cNvCxnSpPr/>
            <p:nvPr/>
          </p:nvCxnSpPr>
          <p:spPr>
            <a:xfrm flipV="1">
              <a:off x="14744" y="8116"/>
              <a:ext cx="3747" cy="1806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96986"/>
            <a:ext cx="8813800" cy="503237"/>
          </a:xfrm>
        </p:spPr>
        <p:txBody>
          <a:bodyPr>
            <a:normAutofit/>
          </a:bodyPr>
          <a:lstStyle/>
          <a:p>
            <a:pPr defTabSz="609600"/>
            <a:r>
              <a:rPr lang="zh-CN" altLang="en-US" sz="24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二、拟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建店信息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拟建场地视频</a:t>
            </a:r>
            <a:endParaRPr lang="zh-CN" altLang="en-US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432040" y="1256665"/>
            <a:ext cx="4481195" cy="5270500"/>
          </a:xfrm>
          <a:prstGeom prst="rect">
            <a:avLst/>
          </a:prstGeom>
          <a:noFill/>
          <a:ln w="3175">
            <a:solidFill>
              <a:srgbClr val="4E4F4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alt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、拍摄设备</a:t>
            </a:r>
            <a:r>
              <a:rPr lang="en-US" alt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: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专业设备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航拍</a:t>
            </a:r>
            <a:endParaRPr lang="zh-CN" altLang="en-US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ctr"/>
            <a:endParaRPr lang="en-US" altLang="zh-CN" sz="1400" dirty="0">
              <a:solidFill>
                <a:srgbClr val="FF5C39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ctr"/>
            <a:r>
              <a:rPr lang="en-US" alt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、拍摄格式</a:t>
            </a:r>
            <a:r>
              <a:rPr lang="en-US" alt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:</a:t>
            </a:r>
            <a:r>
              <a:rPr lang="en-US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AVI，WMV，RMV，3GP，MP4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均可</a:t>
            </a:r>
            <a:endParaRPr lang="zh-CN" altLang="en-US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ctr"/>
            <a:endParaRPr lang="en-US" altLang="zh-CN" sz="1400" dirty="0">
              <a:solidFill>
                <a:srgbClr val="FF5C39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ctr"/>
            <a:r>
              <a:rPr lang="en-US" alt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、视频分辨率 </a:t>
            </a:r>
            <a:r>
              <a:rPr lang="en-US" alt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: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不低于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320*240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，最高不超过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720*480 </a:t>
            </a:r>
            <a:endParaRPr lang="en-US" altLang="zh-CN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ctr"/>
            <a:endParaRPr lang="en-US" altLang="zh-CN" sz="14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ctr"/>
            <a:r>
              <a:rPr lang="en-US" alt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、商圈视频拍摄要求：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以客户看车的角度从汽车城的主入口开始拍摄→拟选店面→ 拟选店面左右品牌→ 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其他品牌，此视频拍摄时间控制再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1-3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分钟之内</a:t>
            </a:r>
            <a:endParaRPr lang="zh-CN" altLang="en-US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ctr"/>
            <a:endParaRPr lang="en-US" altLang="zh-CN" sz="1400" dirty="0">
              <a:solidFill>
                <a:srgbClr val="FF5C39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ctr"/>
            <a:r>
              <a:rPr lang="en-US" alt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、展厅视频拍摄要求</a:t>
            </a:r>
            <a:r>
              <a:rPr lang="en-US" alt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: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以客户的角度依次按照顺序拍摄：拟建店正面→拟建店左边→拟建店对面→拟建店右边→拟建店内部（场地上有建筑物的需要拍摄，没有建筑物的不用拍摄，内部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360°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进行拍摄，能体现建筑物内部的具体结构和各功能区的划分情况），此视频拍摄时间尽量控制在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1-3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分钟之内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1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ctr"/>
            <a:endParaRPr lang="en-US" altLang="zh-CN" sz="1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ctr"/>
            <a:r>
              <a:rPr lang="en-US" alt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、售后视频拍摄要求</a:t>
            </a:r>
            <a:r>
              <a:rPr lang="en-US" alt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: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以客户的角度依次按照顺序拍摄：展厅门口→展厅门口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360° 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拍摄→售后门口→售后接待区、客休区→售后内部（场地上有建筑物的需要拍摄，没有建筑物的不用拍摄，内部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360°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进行拍摄，能体现建筑物内部的具体结构和各功能区的划分情况），此视频拍摄时间尽量控制在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1-3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分钟之内 </a:t>
            </a:r>
            <a:endParaRPr lang="zh-CN" altLang="en-US" sz="1400" dirty="0">
              <a:solidFill>
                <a:srgbClr val="FF5C3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58470" y="1256665"/>
            <a:ext cx="6747510" cy="5307330"/>
            <a:chOff x="376509" y="824653"/>
            <a:chExt cx="2164765" cy="1664350"/>
          </a:xfrm>
        </p:grpSpPr>
        <p:sp>
          <p:nvSpPr>
            <p:cNvPr id="19" name="Rectangle 22"/>
            <p:cNvSpPr>
              <a:spLocks noChangeArrowheads="1"/>
            </p:cNvSpPr>
            <p:nvPr/>
          </p:nvSpPr>
          <p:spPr bwMode="auto">
            <a:xfrm>
              <a:off x="376509" y="824653"/>
              <a:ext cx="2164765" cy="166435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pPr eaLnBrk="0" hangingPunct="0"/>
              <a:endParaRPr lang="zh-CN" altLang="en-US" sz="2400"/>
            </a:p>
          </p:txBody>
        </p:sp>
        <p:sp>
          <p:nvSpPr>
            <p:cNvPr id="20" name="矩形 19"/>
            <p:cNvSpPr/>
            <p:nvPr/>
          </p:nvSpPr>
          <p:spPr>
            <a:xfrm>
              <a:off x="475018" y="1290557"/>
              <a:ext cx="420136" cy="279132"/>
            </a:xfrm>
            <a:prstGeom prst="rect">
              <a:avLst/>
            </a:prstGeom>
            <a:noFill/>
            <a:ln w="3175">
              <a:solidFill>
                <a:srgbClr val="4E4F4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ctr"/>
              <a:r>
                <a:rPr lang="zh-CN" altLang="en-US" sz="16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商圈视频</a:t>
              </a:r>
              <a:r>
                <a:rPr lang="en-US" altLang="zh-CN" sz="16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.m</a:t>
              </a:r>
              <a:endParaRPr lang="en-US" altLang="zh-CN" sz="16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3176988" y="2742313"/>
            <a:ext cx="1309608" cy="854811"/>
          </a:xfrm>
          <a:prstGeom prst="rect">
            <a:avLst/>
          </a:prstGeom>
          <a:noFill/>
          <a:ln w="3175">
            <a:solidFill>
              <a:srgbClr val="4E4F4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ctr"/>
            <a:r>
              <a:rPr lang="zh-CN" altLang="en-US" sz="16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展厅视频</a:t>
            </a:r>
            <a:r>
              <a:rPr lang="en-US" altLang="zh-CN" sz="16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.m</a:t>
            </a:r>
            <a:endParaRPr lang="en-US" altLang="zh-CN" sz="16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441196" y="2742312"/>
            <a:ext cx="1309608" cy="854811"/>
          </a:xfrm>
          <a:prstGeom prst="rect">
            <a:avLst/>
          </a:prstGeom>
          <a:noFill/>
          <a:ln w="3175">
            <a:solidFill>
              <a:srgbClr val="4E4F4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ctr"/>
            <a:r>
              <a:rPr lang="zh-CN" altLang="en-US" sz="16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售后视频</a:t>
            </a:r>
            <a:r>
              <a:rPr lang="en-US" altLang="zh-CN" sz="16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.m</a:t>
            </a:r>
            <a:endParaRPr lang="en-US" altLang="zh-CN" sz="16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94995" y="4103370"/>
            <a:ext cx="6473190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注：</a:t>
            </a:r>
            <a:endParaRPr lang="en-US" altLang="zh-CN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、视频拍摄请按照右侧视频拍摄要求规范进行拍摄</a:t>
            </a:r>
            <a:endParaRPr lang="en-US" altLang="zh-CN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、拍摄完的三段视频请编辑好名称“商圈视频”、 “展厅视频”、 “售后视频”与此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PPT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一同打成压缩包发至区域对接人邮箱</a:t>
            </a:r>
            <a:endParaRPr lang="en-US" altLang="zh-CN" sz="14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96498"/>
            <a:ext cx="8813800" cy="503237"/>
          </a:xfrm>
        </p:spPr>
        <p:txBody>
          <a:bodyPr>
            <a:normAutofit/>
          </a:bodyPr>
          <a:lstStyle/>
          <a:p>
            <a:pPr defTabSz="609600"/>
            <a:r>
              <a:rPr lang="zh-CN" altLang="en-US" sz="2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二、拟建店信息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/拟建店管理团队简介</a:t>
            </a:r>
            <a:endParaRPr lang="en-US" altLang="zh-CN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8878" y="973308"/>
          <a:ext cx="5984892" cy="2676543"/>
        </p:xfrm>
        <a:graphic>
          <a:graphicData uri="http://schemas.openxmlformats.org/drawingml/2006/table">
            <a:tbl>
              <a:tblPr/>
              <a:tblGrid>
                <a:gridCol w="694231"/>
                <a:gridCol w="129725"/>
                <a:gridCol w="833938"/>
                <a:gridCol w="435584"/>
                <a:gridCol w="847110"/>
                <a:gridCol w="1436117"/>
                <a:gridCol w="1608187"/>
              </a:tblGrid>
              <a:tr h="282054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姓    名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dirty="0"/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出生年月</a:t>
                      </a:r>
                      <a:endParaRPr lang="zh-CN" altLang="en-US" sz="1200" dirty="0">
                        <a:solidFill>
                          <a:srgbClr val="4E4F4F"/>
                        </a:solidFill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CN" altLang="en-US" sz="12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63471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公司职位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董事长</a:t>
                      </a:r>
                      <a:endParaRPr lang="zh-CN" altLang="en-US" sz="12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性   别</a:t>
                      </a:r>
                      <a:endParaRPr lang="zh-CN" altLang="en-US" sz="1200" dirty="0">
                        <a:solidFill>
                          <a:srgbClr val="4E4F4F"/>
                        </a:solidFill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</a:tr>
              <a:tr h="255722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毕业院校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dirty="0"/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学   历</a:t>
                      </a:r>
                      <a:endParaRPr lang="zh-CN" altLang="en-US" sz="1200" dirty="0">
                        <a:solidFill>
                          <a:srgbClr val="4E4F4F"/>
                        </a:solidFill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</a:tr>
              <a:tr h="271220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身份证号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dirty="0"/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联系方式</a:t>
                      </a:r>
                      <a:endParaRPr lang="zh-CN" altLang="en-US" sz="1200" b="1" dirty="0">
                        <a:solidFill>
                          <a:srgbClr val="4E4F4F"/>
                        </a:solidFill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en-US" sz="1200" b="0" i="0" u="none" strike="noStrike" kern="120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</a:tr>
              <a:tr h="255722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邮箱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78970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起止时间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工作岗位及简历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86718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94469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55722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32410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144878" y="973307"/>
          <a:ext cx="5984892" cy="2676727"/>
        </p:xfrm>
        <a:graphic>
          <a:graphicData uri="http://schemas.openxmlformats.org/drawingml/2006/table">
            <a:tbl>
              <a:tblPr/>
              <a:tblGrid>
                <a:gridCol w="694231"/>
                <a:gridCol w="129725"/>
                <a:gridCol w="833938"/>
                <a:gridCol w="435584"/>
                <a:gridCol w="847110"/>
                <a:gridCol w="1436117"/>
                <a:gridCol w="1608187"/>
              </a:tblGrid>
              <a:tr h="282054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姓    名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dirty="0"/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出生年月</a:t>
                      </a:r>
                      <a:endParaRPr lang="zh-CN" altLang="en-US" sz="1200" dirty="0">
                        <a:solidFill>
                          <a:srgbClr val="4E4F4F"/>
                        </a:solidFill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CN" altLang="en-US" sz="12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63471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公司职位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总经理</a:t>
                      </a:r>
                      <a:endParaRPr lang="zh-CN" altLang="en-US" sz="12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性   别</a:t>
                      </a:r>
                      <a:endParaRPr lang="zh-CN" altLang="en-US" sz="1200" dirty="0">
                        <a:solidFill>
                          <a:srgbClr val="4E4F4F"/>
                        </a:solidFill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</a:tcPr>
                </a:tc>
              </a:tr>
              <a:tr h="255722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毕业院校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dirty="0"/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学   历</a:t>
                      </a:r>
                      <a:endParaRPr lang="zh-CN" altLang="en-US" sz="1200" dirty="0">
                        <a:solidFill>
                          <a:srgbClr val="4E4F4F"/>
                        </a:solidFill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</a:tcPr>
                </a:tc>
              </a:tr>
              <a:tr h="271220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身份证号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dirty="0"/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联系方式</a:t>
                      </a:r>
                      <a:endParaRPr lang="zh-CN" altLang="en-US" sz="1200" b="1" dirty="0">
                        <a:solidFill>
                          <a:srgbClr val="4E4F4F"/>
                        </a:solidFill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en-US" sz="1200" b="0" i="0" u="none" strike="noStrike" kern="120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</a:tcPr>
                </a:tc>
              </a:tr>
              <a:tr h="255905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邮箱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78970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起止时间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工作岗位及简历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86718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94470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55722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32475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8878" y="4000957"/>
          <a:ext cx="5984892" cy="2660545"/>
        </p:xfrm>
        <a:graphic>
          <a:graphicData uri="http://schemas.openxmlformats.org/drawingml/2006/table">
            <a:tbl>
              <a:tblPr/>
              <a:tblGrid>
                <a:gridCol w="694231"/>
                <a:gridCol w="129725"/>
                <a:gridCol w="833938"/>
                <a:gridCol w="435584"/>
                <a:gridCol w="847110"/>
                <a:gridCol w="1436117"/>
                <a:gridCol w="1608187"/>
              </a:tblGrid>
              <a:tr h="282054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姓    名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dirty="0"/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出生年月</a:t>
                      </a:r>
                      <a:endParaRPr lang="zh-CN" altLang="en-US" sz="1200" dirty="0">
                        <a:solidFill>
                          <a:srgbClr val="4E4F4F"/>
                        </a:solidFill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CN" altLang="en-US" sz="12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63471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公司职位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销售经理</a:t>
                      </a:r>
                      <a:endParaRPr lang="zh-CN" altLang="en-US" sz="12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性   别</a:t>
                      </a:r>
                      <a:endParaRPr lang="zh-CN" altLang="en-US" sz="1200" dirty="0">
                        <a:solidFill>
                          <a:srgbClr val="4E4F4F"/>
                        </a:solidFill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</a:tr>
              <a:tr h="255722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毕业院校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dirty="0"/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学   历</a:t>
                      </a:r>
                      <a:endParaRPr lang="zh-CN" altLang="en-US" sz="1200" dirty="0">
                        <a:solidFill>
                          <a:srgbClr val="4E4F4F"/>
                        </a:solidFill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</a:tr>
              <a:tr h="271220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身份证号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dirty="0"/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联系方式</a:t>
                      </a:r>
                      <a:endParaRPr lang="zh-CN" altLang="en-US" sz="1200" b="1" dirty="0">
                        <a:solidFill>
                          <a:srgbClr val="4E4F4F"/>
                        </a:solidFill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en-US" sz="1200" b="0" i="0" u="none" strike="noStrike" kern="120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</a:tr>
              <a:tr h="255722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邮箱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78970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起止时间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工作岗位及简历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86718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78471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55722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32475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144878" y="3992018"/>
          <a:ext cx="5984892" cy="2658249"/>
        </p:xfrm>
        <a:graphic>
          <a:graphicData uri="http://schemas.openxmlformats.org/drawingml/2006/table">
            <a:tbl>
              <a:tblPr/>
              <a:tblGrid>
                <a:gridCol w="694231"/>
                <a:gridCol w="129725"/>
                <a:gridCol w="833938"/>
                <a:gridCol w="435584"/>
                <a:gridCol w="847110"/>
                <a:gridCol w="1436117"/>
                <a:gridCol w="1608187"/>
              </a:tblGrid>
              <a:tr h="282054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姓    名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dirty="0"/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出生年月</a:t>
                      </a:r>
                      <a:endParaRPr lang="zh-CN" altLang="en-US" sz="1200" dirty="0">
                        <a:solidFill>
                          <a:srgbClr val="4E4F4F"/>
                        </a:solidFill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CN" altLang="en-US" sz="12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63471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公司职位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服务经理</a:t>
                      </a:r>
                      <a:endParaRPr lang="zh-CN" altLang="en-US" sz="12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性   别</a:t>
                      </a:r>
                      <a:endParaRPr lang="zh-CN" altLang="en-US" sz="1200" dirty="0">
                        <a:solidFill>
                          <a:srgbClr val="4E4F4F"/>
                        </a:solidFill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</a:tr>
              <a:tr h="255722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毕业院校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dirty="0"/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学   历</a:t>
                      </a:r>
                      <a:endParaRPr lang="zh-CN" altLang="en-US" sz="1200" dirty="0">
                        <a:solidFill>
                          <a:srgbClr val="4E4F4F"/>
                        </a:solidFill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</a:tr>
              <a:tr h="271220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身份证号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dirty="0"/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联系方式</a:t>
                      </a:r>
                      <a:endParaRPr lang="zh-CN" altLang="en-US" sz="1200" b="1" dirty="0">
                        <a:solidFill>
                          <a:srgbClr val="4E4F4F"/>
                        </a:solidFill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en-US" sz="1200" b="0" i="0" u="none" strike="noStrike" kern="120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</a:tr>
              <a:tr h="255722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邮箱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78970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起止时间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工作岗位及简历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84421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78472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55722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32475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对话气泡: 矩形 6"/>
          <p:cNvSpPr/>
          <p:nvPr/>
        </p:nvSpPr>
        <p:spPr>
          <a:xfrm>
            <a:off x="6774426" y="314632"/>
            <a:ext cx="2064774" cy="503237"/>
          </a:xfrm>
          <a:prstGeom prst="wedgeRectCallout">
            <a:avLst>
              <a:gd name="adj1" fmla="val -136660"/>
              <a:gd name="adj2" fmla="val 128929"/>
            </a:avLst>
          </a:prstGeom>
          <a:noFill/>
          <a:ln>
            <a:solidFill>
              <a:srgbClr val="4E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4E4F4F"/>
                </a:solidFill>
              </a:rPr>
              <a:t>附</a:t>
            </a:r>
            <a:r>
              <a:rPr lang="en-US" altLang="zh-CN" b="1" dirty="0">
                <a:solidFill>
                  <a:srgbClr val="4E4F4F"/>
                </a:solidFill>
              </a:rPr>
              <a:t>1</a:t>
            </a:r>
            <a:r>
              <a:rPr lang="zh-CN" altLang="en-US" b="1" dirty="0">
                <a:solidFill>
                  <a:srgbClr val="4E4F4F"/>
                </a:solidFill>
              </a:rPr>
              <a:t>寸免冠彩照</a:t>
            </a:r>
            <a:endParaRPr lang="zh-CN" altLang="en-US" b="1" dirty="0">
              <a:solidFill>
                <a:srgbClr val="4E4F4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96498"/>
            <a:ext cx="8813800" cy="503237"/>
          </a:xfrm>
        </p:spPr>
        <p:txBody>
          <a:bodyPr>
            <a:normAutofit/>
          </a:bodyPr>
          <a:lstStyle/>
          <a:p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三、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拟建店建设、投资计划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/经营、推广计划</a:t>
            </a:r>
            <a:endParaRPr lang="en-US" altLang="zh-CN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1350" y="1051560"/>
            <a:ext cx="10944860" cy="5515610"/>
          </a:xfrm>
          <a:prstGeom prst="rect">
            <a:avLst/>
          </a:prstGeom>
          <a:noFill/>
          <a:ln w="31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 fontAlgn="ctr">
              <a:lnSpc>
                <a:spcPts val="2800"/>
              </a:lnSpc>
              <a:tabLst>
                <a:tab pos="304165" algn="l"/>
                <a:tab pos="405765" algn="l"/>
              </a:tabLst>
            </a:pPr>
            <a:r>
              <a:rPr lang="zh-CN" altLang="en-US" sz="1400" b="1" dirty="0" smtClean="0">
                <a:solidFill>
                  <a:srgbClr val="4E4F4F"/>
                </a:solidFill>
                <a:latin typeface="微软雅黑" panose="020B0503020204020204" charset="-122"/>
                <a:sym typeface="+mn-ea"/>
              </a:rPr>
              <a:t>（</a:t>
            </a:r>
            <a:r>
              <a:rPr lang="zh-CN" altLang="en-US" sz="1400" b="1" dirty="0" smtClean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一）简述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贵司如何快速提升哪吒</a:t>
            </a:r>
            <a:r>
              <a:rPr lang="en-US" alt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销量？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（简述重点，限两页）</a:t>
            </a:r>
            <a:endParaRPr lang="zh-CN" altLang="en-US" sz="14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fontAlgn="ctr">
              <a:lnSpc>
                <a:spcPts val="2800"/>
              </a:lnSpc>
              <a:tabLst>
                <a:tab pos="304165" algn="l"/>
                <a:tab pos="405765" algn="l"/>
              </a:tabLst>
            </a:pPr>
            <a:endParaRPr lang="zh-CN" altLang="en-US" sz="14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fontAlgn="ctr">
              <a:lnSpc>
                <a:spcPts val="2800"/>
              </a:lnSpc>
              <a:tabLst>
                <a:tab pos="304165" algn="l"/>
                <a:tab pos="405765" algn="l"/>
              </a:tabLst>
            </a:pPr>
            <a:r>
              <a:rPr lang="en-US" alt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对哪吒</a:t>
            </a:r>
            <a:r>
              <a:rPr lang="en-US" alt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的市场定位和认识：</a:t>
            </a:r>
            <a:endParaRPr lang="en-US" altLang="zh-CN" sz="14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fontAlgn="ctr">
              <a:lnSpc>
                <a:spcPts val="2800"/>
              </a:lnSpc>
              <a:tabLst>
                <a:tab pos="304165" algn="l"/>
                <a:tab pos="405765" algn="l"/>
              </a:tabLst>
            </a:pPr>
            <a:endParaRPr lang="zh-CN" altLang="en-US" sz="14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fontAlgn="ctr">
              <a:lnSpc>
                <a:spcPts val="2800"/>
              </a:lnSpc>
              <a:tabLst>
                <a:tab pos="304165" algn="l"/>
                <a:tab pos="405765" algn="l"/>
              </a:tabLst>
            </a:pPr>
            <a:r>
              <a:rPr lang="en-US" alt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对哪吒</a:t>
            </a:r>
            <a:r>
              <a:rPr lang="en-US" alt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未来一年的年度用户订单目标及市场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开拓的重点思路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endParaRPr lang="zh-CN" altLang="en-US" sz="14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fontAlgn="ctr">
              <a:lnSpc>
                <a:spcPts val="2800"/>
              </a:lnSpc>
              <a:tabLst>
                <a:tab pos="304165" algn="l"/>
                <a:tab pos="405765" algn="l"/>
              </a:tabLst>
            </a:pPr>
            <a:endParaRPr lang="zh-CN" altLang="en-US" sz="14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fontAlgn="ctr">
              <a:lnSpc>
                <a:spcPts val="2800"/>
              </a:lnSpc>
              <a:tabLst>
                <a:tab pos="304165" algn="l"/>
                <a:tab pos="405765" algn="l"/>
              </a:tabLst>
            </a:pPr>
            <a:r>
              <a:rPr lang="en-US" alt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团队人员及资金</a:t>
            </a:r>
            <a:r>
              <a:rPr lang="zh-CN" altLang="en-US" sz="1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（店面租金、装修、运营、流动资金等）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的投入计划及保障措施：</a:t>
            </a:r>
            <a:endParaRPr lang="zh-CN" altLang="en-US" sz="14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fontAlgn="ctr">
              <a:lnSpc>
                <a:spcPts val="2800"/>
              </a:lnSpc>
              <a:tabLst>
                <a:tab pos="304165" algn="l"/>
                <a:tab pos="405765" algn="l"/>
              </a:tabLst>
            </a:pPr>
            <a:endParaRPr lang="zh-CN" altLang="en-US" sz="14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fontAlgn="ctr">
              <a:lnSpc>
                <a:spcPts val="2800"/>
              </a:lnSpc>
              <a:tabLst>
                <a:tab pos="304165" algn="l"/>
                <a:tab pos="405765" algn="l"/>
              </a:tabLst>
            </a:pPr>
            <a:r>
              <a:rPr lang="en-US" alt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当地政府与社会人脉资源：</a:t>
            </a:r>
            <a:endParaRPr lang="zh-CN" altLang="en-US" sz="14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fontAlgn="ctr">
              <a:lnSpc>
                <a:spcPts val="2800"/>
              </a:lnSpc>
              <a:tabLst>
                <a:tab pos="304165" algn="l"/>
                <a:tab pos="405765" algn="l"/>
              </a:tabLst>
            </a:pPr>
            <a:endParaRPr lang="zh-CN" altLang="en-US" sz="14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fontAlgn="ctr">
              <a:lnSpc>
                <a:spcPts val="2800"/>
              </a:lnSpc>
              <a:tabLst>
                <a:tab pos="304165" algn="l"/>
                <a:tab pos="405765" algn="l"/>
              </a:tabLst>
            </a:pPr>
            <a:r>
              <a:rPr lang="en-US" alt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如何做好哪吒</a:t>
            </a:r>
            <a:r>
              <a:rPr lang="en-US" alt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客户的用户运营与用户服务：</a:t>
            </a:r>
            <a:endParaRPr lang="zh-CN" altLang="en-US" sz="14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96498"/>
            <a:ext cx="8813800" cy="503237"/>
          </a:xfrm>
        </p:spPr>
        <p:txBody>
          <a:bodyPr>
            <a:normAutofit/>
          </a:bodyPr>
          <a:lstStyle/>
          <a:p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一、申请单位信息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/申请公司、股东信息</a:t>
            </a:r>
            <a:endParaRPr lang="en-US" altLang="zh-CN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50746" y="1030095"/>
          <a:ext cx="10290863" cy="3416300"/>
        </p:xfrm>
        <a:graphic>
          <a:graphicData uri="http://schemas.openxmlformats.org/drawingml/2006/table">
            <a:tbl>
              <a:tblPr/>
              <a:tblGrid>
                <a:gridCol w="1570355"/>
                <a:gridCol w="1276989"/>
                <a:gridCol w="1444467"/>
                <a:gridCol w="1875184"/>
                <a:gridCol w="1767383"/>
                <a:gridCol w="2356485"/>
              </a:tblGrid>
              <a:tr h="431165">
                <a:tc rowSpan="4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基本信息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单位名称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49580"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 注册地址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33070"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法定代表人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注册资金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31165"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成立日期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营业期限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40690">
                <a:tc rowSpan="4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股东情况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股东名称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职务</a:t>
                      </a:r>
                      <a:r>
                        <a:rPr lang="en-US" altLang="zh-CN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/</a:t>
                      </a:r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社会职务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居住地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占比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股东间关系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</a:tr>
              <a:tr h="422275"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04495"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03860"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950746" y="4562464"/>
          <a:ext cx="10290507" cy="2250875"/>
        </p:xfrm>
        <a:graphic>
          <a:graphicData uri="http://schemas.openxmlformats.org/drawingml/2006/table">
            <a:tbl>
              <a:tblPr/>
              <a:tblGrid>
                <a:gridCol w="1786811"/>
                <a:gridCol w="607102"/>
                <a:gridCol w="1303884"/>
                <a:gridCol w="940411"/>
                <a:gridCol w="908532"/>
                <a:gridCol w="2096136"/>
                <a:gridCol w="199532"/>
                <a:gridCol w="2448099"/>
              </a:tblGrid>
              <a:tr h="361315">
                <a:tc gridSpan="2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是否成立新公司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0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□是  □否</a:t>
                      </a:r>
                      <a:endParaRPr lang="zh-CN" altLang="en-US" sz="14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是否注册完毕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0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□是  □否</a:t>
                      </a:r>
                      <a:endParaRPr lang="zh-CN" altLang="en-US" sz="14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14920">
                <a:tc gridSpan="2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公司性质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0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有限公司</a:t>
                      </a:r>
                      <a:endParaRPr lang="zh-CN" altLang="en-US" sz="14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计划注册资金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0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4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14920">
                <a:tc gridSpan="8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资本构成（股东姓名、职务、居住地、持有股份比例）          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1492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股东名称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职务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居住地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持有股份比例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股东间关系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</a:tr>
              <a:tr h="31492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4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4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4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400" b="0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4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1492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4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4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4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400" b="0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4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4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4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4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4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4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7096355" y="289445"/>
            <a:ext cx="1959972" cy="317634"/>
          </a:xfrm>
          <a:prstGeom prst="rect">
            <a:avLst/>
          </a:prstGeom>
          <a:noFill/>
          <a:ln w="3175">
            <a:solidFill>
              <a:srgbClr val="4E4F4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 fontAlgn="ctr"/>
            <a:r>
              <a:rPr lang="zh-CN" altLang="en-US" sz="12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□</a:t>
            </a:r>
            <a:r>
              <a:rPr lang="zh-CN" altLang="en-US" sz="12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”请使用“■” 替换</a:t>
            </a:r>
            <a:endParaRPr lang="zh-CN" altLang="en-US" sz="12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96498"/>
            <a:ext cx="8813800" cy="503237"/>
          </a:xfrm>
        </p:spPr>
        <p:txBody>
          <a:bodyPr>
            <a:normAutofit/>
          </a:bodyPr>
          <a:lstStyle/>
          <a:p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三、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拟建店建设、投资计划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/经营、推广计划</a:t>
            </a:r>
            <a:endParaRPr lang="en-US" altLang="zh-CN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1499" y="1051560"/>
            <a:ext cx="10944860" cy="4277995"/>
          </a:xfrm>
          <a:prstGeom prst="rect">
            <a:avLst/>
          </a:prstGeom>
          <a:noFill/>
          <a:ln w="31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 fontAlgn="ctr">
              <a:lnSpc>
                <a:spcPts val="2800"/>
              </a:lnSpc>
              <a:tabLst>
                <a:tab pos="304165" algn="l"/>
                <a:tab pos="405765" algn="l"/>
              </a:tabLst>
            </a:pPr>
            <a:r>
              <a:rPr lang="zh-CN" altLang="en-US" sz="1400" b="1" dirty="0" smtClean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（二）如何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保证在两个月内完成店面建设？</a:t>
            </a:r>
            <a:endParaRPr lang="en-US" altLang="zh-CN" sz="14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fontAlgn="ctr">
              <a:lnSpc>
                <a:spcPts val="2800"/>
              </a:lnSpc>
              <a:tabLst>
                <a:tab pos="304165" algn="l"/>
                <a:tab pos="405765" algn="l"/>
              </a:tabLst>
            </a:pPr>
            <a:endParaRPr lang="en-US" altLang="zh-CN" sz="1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框 66"/>
          <p:cNvSpPr txBox="1"/>
          <p:nvPr/>
        </p:nvSpPr>
        <p:spPr>
          <a:xfrm>
            <a:off x="103032" y="3230298"/>
            <a:ext cx="1219199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865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请渠道评审委员会提问！</a:t>
            </a:r>
            <a:endParaRPr lang="zh-CN" altLang="en-US" sz="5865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79057"/>
            <a:ext cx="8813800" cy="503237"/>
          </a:xfrm>
        </p:spPr>
        <p:txBody>
          <a:bodyPr>
            <a:normAutofit/>
          </a:bodyPr>
          <a:lstStyle/>
          <a:p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四、附录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/必备附件清单</a:t>
            </a:r>
            <a:endParaRPr lang="en-US" altLang="zh-CN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88045" y="1565826"/>
            <a:ext cx="11140343" cy="40614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21920" tIns="60960" rIns="121920" bIns="60960" numCol="1" anchor="ctr" anchorCtr="0" compatLnSpc="1">
            <a:spAutoFit/>
          </a:bodyPr>
          <a:lstStyle/>
          <a:p>
            <a:pPr indent="609600" font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请申请单位按照下面列表的顺序附上所需文件资料（建议使用</a:t>
            </a:r>
            <a:r>
              <a:rPr lang="en-US" altLang="zh-CN" sz="16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A4</a:t>
            </a:r>
            <a:r>
              <a:rPr lang="zh-CN" altLang="en-US" sz="16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纸打印或复印），并在已提供文件前面的方框内画“■”以示确认。</a:t>
            </a:r>
            <a:endParaRPr lang="en-US" altLang="zh-CN" sz="16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609600" fontAlgn="ctr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□法人身份证、投资人身份证复印件；</a:t>
            </a:r>
            <a:endParaRPr lang="zh-CN" altLang="en-US" sz="14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609600" fontAlgn="ctr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□企业营业执照正副本复印件（三证合一或 五证合一）；</a:t>
            </a:r>
            <a:endParaRPr lang="zh-CN" altLang="en-US" sz="14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609600" fontAlgn="ctr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□机动车维修行业经营许可证复印件；</a:t>
            </a:r>
            <a:endParaRPr lang="zh-CN" altLang="en-US" sz="14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609600" fontAlgn="ctr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□验资报告、金融机构授信额度证明资料及银行信用等级证复印件；</a:t>
            </a:r>
            <a:endParaRPr lang="zh-CN" altLang="en-US" sz="14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609600" fontAlgn="ctr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□最近三年的资产负债表、利润表和现金流量表；</a:t>
            </a:r>
            <a:endParaRPr lang="zh-CN" altLang="en-US" sz="14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609600" fontAlgn="ctr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□企业组织结构图、维修及办公设备清单；</a:t>
            </a:r>
            <a:endParaRPr lang="zh-CN" altLang="en-US" sz="14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609600" fontAlgn="ctr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□拟用于哪吒新能源品牌建店的经营场地产权或租赁证明复印件；</a:t>
            </a:r>
            <a:endParaRPr lang="zh-CN" altLang="en-US" sz="14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609600" fontAlgn="ctr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□经销商自愿提供的其它材料；</a:t>
            </a:r>
            <a:endParaRPr lang="zh-CN" altLang="en-US" sz="14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96498"/>
            <a:ext cx="8813800" cy="503237"/>
          </a:xfrm>
        </p:spPr>
        <p:txBody>
          <a:bodyPr>
            <a:normAutofit/>
          </a:bodyPr>
          <a:lstStyle/>
          <a:p>
            <a:pPr eaLnBrk="0" hangingPunct="0"/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四、附录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需提交的资料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（如资料较多，可自行增加页）</a:t>
            </a:r>
            <a:endParaRPr lang="en-US" altLang="zh-CN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93925" y="1214791"/>
            <a:ext cx="25394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法人</a:t>
            </a:r>
            <a:r>
              <a:rPr lang="en-US" altLang="zh-CN" sz="16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6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投资人身份证复印件</a:t>
            </a:r>
            <a:endParaRPr lang="zh-CN" altLang="en-US" sz="16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335520" y="1612814"/>
            <a:ext cx="3456288" cy="4704392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/>
          <a:lstStyle/>
          <a:p>
            <a:pPr defTabSz="1219200" fontAlgn="base">
              <a:spcBef>
                <a:spcPct val="0"/>
              </a:spcBef>
              <a:spcAft>
                <a:spcPct val="0"/>
              </a:spcAft>
            </a:pPr>
            <a:endParaRPr lang="zh-CN" altLang="en-US" sz="1465">
              <a:ln>
                <a:solidFill>
                  <a:sysClr val="windowText" lastClr="000000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88115" y="1214791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公司营业执照</a:t>
            </a:r>
            <a:endParaRPr lang="zh-CN" altLang="en-US" sz="16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4367856" y="1612814"/>
            <a:ext cx="3456288" cy="4704392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/>
          <a:lstStyle/>
          <a:p>
            <a:pPr defTabSz="1219200" fontAlgn="base">
              <a:spcBef>
                <a:spcPct val="0"/>
              </a:spcBef>
              <a:spcAft>
                <a:spcPct val="0"/>
              </a:spcAft>
            </a:pPr>
            <a:endParaRPr lang="zh-CN" altLang="en-US" sz="1465">
              <a:ln>
                <a:solidFill>
                  <a:sysClr val="windowText" lastClr="000000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119259" y="1214791"/>
            <a:ext cx="18261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公司股比关系证明</a:t>
            </a:r>
            <a:endParaRPr lang="zh-CN" altLang="en-US" sz="16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8304184" y="1612814"/>
            <a:ext cx="3456288" cy="4704392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/>
          <a:lstStyle/>
          <a:p>
            <a:pPr defTabSz="1219200" fontAlgn="base">
              <a:spcBef>
                <a:spcPct val="0"/>
              </a:spcBef>
              <a:spcAft>
                <a:spcPct val="0"/>
              </a:spcAft>
            </a:pPr>
            <a:endParaRPr lang="zh-CN" altLang="en-US" sz="1465">
              <a:ln>
                <a:solidFill>
                  <a:sysClr val="windowText" lastClr="000000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79057"/>
            <a:ext cx="8813800" cy="503237"/>
          </a:xfrm>
        </p:spPr>
        <p:txBody>
          <a:bodyPr>
            <a:normAutofit/>
          </a:bodyPr>
          <a:lstStyle/>
          <a:p>
            <a:pPr eaLnBrk="0" hangingPunct="0"/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四、附录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需提交的资料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（如资料较多，可自行增加页）</a:t>
            </a:r>
            <a:endParaRPr lang="en-US" altLang="zh-CN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57564" y="1276347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维修资质证明</a:t>
            </a:r>
            <a:endParaRPr lang="zh-CN" altLang="en-US" sz="16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325995" y="1614719"/>
            <a:ext cx="3456288" cy="4704392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/>
          <a:lstStyle/>
          <a:p>
            <a:pPr defTabSz="1219200" fontAlgn="base">
              <a:spcBef>
                <a:spcPct val="0"/>
              </a:spcBef>
              <a:spcAft>
                <a:spcPct val="0"/>
              </a:spcAft>
            </a:pPr>
            <a:endParaRPr lang="zh-CN" altLang="en-US" sz="146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4367856" y="1612814"/>
            <a:ext cx="3456288" cy="4704392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/>
          <a:lstStyle/>
          <a:p>
            <a:pPr defTabSz="1219200" fontAlgn="base">
              <a:spcBef>
                <a:spcPct val="0"/>
              </a:spcBef>
              <a:spcAft>
                <a:spcPct val="0"/>
              </a:spcAft>
            </a:pPr>
            <a:endParaRPr lang="zh-CN" altLang="en-US" sz="146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8304184" y="1612814"/>
            <a:ext cx="3456288" cy="4704392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/>
          <a:lstStyle/>
          <a:p>
            <a:pPr defTabSz="1219200" fontAlgn="base">
              <a:spcBef>
                <a:spcPct val="0"/>
              </a:spcBef>
              <a:spcAft>
                <a:spcPct val="0"/>
              </a:spcAft>
            </a:pPr>
            <a:endParaRPr lang="zh-CN" altLang="en-US" sz="146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805373" y="1276347"/>
            <a:ext cx="27735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房产证或者房屋租赁协议</a:t>
            </a:r>
            <a:r>
              <a:rPr lang="en-US" altLang="zh-CN" sz="16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6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页</a:t>
            </a:r>
            <a:endParaRPr lang="zh-CN" altLang="en-US" sz="16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645570" y="1276347"/>
            <a:ext cx="27735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房产证或者房屋租赁协议</a:t>
            </a:r>
            <a:r>
              <a:rPr lang="en-US" altLang="zh-CN" sz="16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6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页</a:t>
            </a:r>
            <a:endParaRPr lang="zh-CN" altLang="en-US" sz="16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70092"/>
            <a:ext cx="8813800" cy="503237"/>
          </a:xfrm>
        </p:spPr>
        <p:txBody>
          <a:bodyPr>
            <a:normAutofit/>
          </a:bodyPr>
          <a:lstStyle/>
          <a:p>
            <a:pPr eaLnBrk="0" hangingPunct="0"/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四、附录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需提交的资料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（如资料较多，可自行增加页）</a:t>
            </a:r>
            <a:endParaRPr lang="en-US" altLang="zh-CN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418802" y="1571808"/>
            <a:ext cx="21275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2021</a:t>
            </a:r>
            <a:r>
              <a:rPr lang="zh-CN" altLang="en-US" sz="16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年的资产负债表</a:t>
            </a:r>
            <a:endParaRPr lang="zh-CN" altLang="en-US" sz="16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235596" y="2291723"/>
            <a:ext cx="2687219" cy="3202028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/>
          <a:lstStyle/>
          <a:p>
            <a:pPr defTabSz="1219200" fontAlgn="base">
              <a:spcBef>
                <a:spcPct val="0"/>
              </a:spcBef>
              <a:spcAft>
                <a:spcPct val="0"/>
              </a:spcAft>
            </a:pPr>
            <a:endParaRPr lang="zh-CN" altLang="en-US" sz="146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668698" y="1571808"/>
            <a:ext cx="15119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2021</a:t>
            </a:r>
            <a:r>
              <a:rPr lang="zh-CN" altLang="en-US" sz="16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年利润表</a:t>
            </a:r>
            <a:endParaRPr lang="zh-CN" altLang="en-US" sz="16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3234406" y="2291723"/>
            <a:ext cx="2687219" cy="3202028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/>
          <a:lstStyle/>
          <a:p>
            <a:pPr defTabSz="1219200" fontAlgn="base">
              <a:spcBef>
                <a:spcPct val="0"/>
              </a:spcBef>
              <a:spcAft>
                <a:spcPct val="0"/>
              </a:spcAft>
            </a:pPr>
            <a:endParaRPr lang="zh-CN" altLang="en-US" sz="146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6233216" y="2291723"/>
            <a:ext cx="2687219" cy="3202028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/>
          <a:lstStyle/>
          <a:p>
            <a:pPr defTabSz="1219200" fontAlgn="base">
              <a:spcBef>
                <a:spcPct val="0"/>
              </a:spcBef>
              <a:spcAft>
                <a:spcPct val="0"/>
              </a:spcAft>
            </a:pPr>
            <a:endParaRPr lang="zh-CN" altLang="en-US" sz="146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9232026" y="2291723"/>
            <a:ext cx="2687219" cy="3202028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/>
          <a:lstStyle/>
          <a:p>
            <a:pPr defTabSz="1219200" fontAlgn="base">
              <a:spcBef>
                <a:spcPct val="0"/>
              </a:spcBef>
              <a:spcAft>
                <a:spcPct val="0"/>
              </a:spcAft>
            </a:pPr>
            <a:endParaRPr lang="zh-CN" altLang="en-US" sz="146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84752" y="1571808"/>
            <a:ext cx="21275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2020</a:t>
            </a:r>
            <a:r>
              <a:rPr lang="zh-CN" altLang="en-US" sz="16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年的资产负债表</a:t>
            </a:r>
            <a:endParaRPr lang="zh-CN" altLang="en-US" sz="16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859553" y="1571808"/>
            <a:ext cx="15119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2020</a:t>
            </a:r>
            <a:r>
              <a:rPr lang="zh-CN" altLang="en-US" sz="16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年利润表</a:t>
            </a:r>
            <a:endParaRPr lang="zh-CN" altLang="en-US" sz="16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auto">
          <a:xfrm>
            <a:off x="-16509" y="710"/>
            <a:ext cx="12192000" cy="6858000"/>
          </a:xfrm>
          <a:prstGeom prst="rect">
            <a:avLst/>
          </a:prstGeom>
          <a:gradFill flip="none" rotWithShape="1">
            <a:gsLst>
              <a:gs pos="15000">
                <a:srgbClr val="F5F9FF">
                  <a:lumMod val="100000"/>
                </a:srgbClr>
              </a:gs>
              <a:gs pos="74000">
                <a:srgbClr val="CFDEEC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bg1"/>
            </a:solidFill>
            <a:miter lim="800000"/>
          </a:ln>
        </p:spPr>
        <p:txBody>
          <a:bodyPr wrap="square" lIns="90000" tIns="46800" rIns="90000" bIns="46800" rtlCol="0" anchor="ctr">
            <a:sp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1"/>
          <a:srcRect t="1" r="74310" b="-480"/>
          <a:stretch>
            <a:fillRect/>
          </a:stretch>
        </p:blipFill>
        <p:spPr>
          <a:xfrm>
            <a:off x="4998004" y="2550943"/>
            <a:ext cx="2162973" cy="17575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96498"/>
            <a:ext cx="8813800" cy="503237"/>
          </a:xfrm>
        </p:spPr>
        <p:txBody>
          <a:bodyPr>
            <a:normAutofit/>
          </a:bodyPr>
          <a:lstStyle/>
          <a:p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一、申请单位信息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/申请单位财务情况</a:t>
            </a:r>
            <a:endParaRPr lang="en-US" altLang="zh-CN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27084" y="1247953"/>
          <a:ext cx="10516172" cy="5415198"/>
        </p:xfrm>
        <a:graphic>
          <a:graphicData uri="http://schemas.openxmlformats.org/drawingml/2006/table">
            <a:tbl>
              <a:tblPr/>
              <a:tblGrid>
                <a:gridCol w="1197568"/>
                <a:gridCol w="1883679"/>
                <a:gridCol w="1259946"/>
                <a:gridCol w="1158434"/>
                <a:gridCol w="1003309"/>
                <a:gridCol w="1003309"/>
                <a:gridCol w="1003309"/>
                <a:gridCol w="1003309"/>
                <a:gridCol w="1003309"/>
              </a:tblGrid>
              <a:tr h="357604">
                <a:tc rowSpan="1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经营现状 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汽车行业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品牌名称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销售维修状况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57604"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2020</a:t>
                      </a:r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年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2021</a:t>
                      </a:r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年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2022</a:t>
                      </a:r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年（</a:t>
                      </a:r>
                      <a:r>
                        <a:rPr lang="en-US" altLang="zh-CN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1-9</a:t>
                      </a:r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月）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57604"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销售数量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维修台次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销售数量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维修台次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销售数量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维修台次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</a:tr>
              <a:tr h="357604"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94335"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57604"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57604"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  <a:tc rowSpan="5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营业状况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主营业务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营业状况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57604"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2020</a:t>
                      </a:r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年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2021</a:t>
                      </a:r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年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2022</a:t>
                      </a:r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年（</a:t>
                      </a:r>
                      <a:r>
                        <a:rPr lang="en-US" altLang="zh-CN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1-9</a:t>
                      </a:r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月）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57604"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年营业额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净利润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年营业额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净利润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年营业额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净利润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</a:tr>
              <a:tr h="357505"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57604"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57604">
                <a:tc rowSpan="4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财务状况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资产总额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1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57604"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负债总额 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银行借款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57604"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对外担保情况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资产抵押情况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72110"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银行信用等级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68756"/>
            <a:ext cx="8813800" cy="503237"/>
          </a:xfrm>
        </p:spPr>
        <p:txBody>
          <a:bodyPr>
            <a:normAutofit/>
          </a:bodyPr>
          <a:lstStyle/>
          <a:p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二、拟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建店信息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/拟申请区域（城市）商圈分布</a:t>
            </a:r>
            <a:endParaRPr lang="en-US" altLang="zh-CN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28930" y="1099820"/>
            <a:ext cx="5243195" cy="50673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zh-CN" altLang="en-US" sz="1000" dirty="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483860" y="1010285"/>
          <a:ext cx="6646545" cy="5569585"/>
        </p:xfrm>
        <a:graphic>
          <a:graphicData uri="http://schemas.openxmlformats.org/drawingml/2006/table">
            <a:tbl>
              <a:tblPr/>
              <a:tblGrid>
                <a:gridCol w="1403985"/>
                <a:gridCol w="1083310"/>
                <a:gridCol w="1647825"/>
                <a:gridCol w="1095375"/>
                <a:gridCol w="835025"/>
                <a:gridCol w="581025"/>
              </a:tblGrid>
              <a:tr h="1080770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304800" algn="l"/>
                        </a:tabLst>
                      </a:pPr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汽车商圈名称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304800" algn="l"/>
                        </a:tabLst>
                      </a:pPr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位置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1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304800" algn="l"/>
                        </a:tabLst>
                      </a:pPr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主要汽车品牌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304800" algn="l"/>
                        </a:tabLst>
                      </a:pPr>
                      <a:r>
                        <a:rPr lang="en-US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4S</a:t>
                      </a:r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店数量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304800" algn="l"/>
                        </a:tabLst>
                      </a:pPr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品牌数量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304800" algn="l"/>
                        </a:tabLst>
                      </a:pPr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销售占比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</a:tr>
              <a:tr h="833120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304800" algn="l"/>
                        </a:tabLst>
                      </a:pPr>
                      <a:r>
                        <a:rPr lang="zh-CN" altLang="en-US" sz="1200" kern="1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一舟车城市场</a:t>
                      </a:r>
                      <a:endParaRPr lang="zh-CN" altLang="en-US" sz="1200" kern="1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304800" algn="l"/>
                        </a:tabLst>
                      </a:pPr>
                      <a:r>
                        <a:rPr lang="en-US" sz="1200" kern="1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XX</a:t>
                      </a:r>
                      <a:r>
                        <a:rPr lang="zh-CN" altLang="en-US" sz="1200" kern="1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路</a:t>
                      </a:r>
                      <a:r>
                        <a:rPr lang="en-US" altLang="zh-CN" sz="1200" kern="1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XX</a:t>
                      </a:r>
                      <a:r>
                        <a:rPr lang="zh-CN" altLang="en-US" sz="1200" kern="1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号</a:t>
                      </a:r>
                      <a:endParaRPr lang="zh-CN" altLang="en-US" sz="1200" kern="1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304800" algn="l"/>
                        </a:tabLst>
                        <a:defRPr/>
                      </a:pPr>
                      <a:r>
                        <a:rPr lang="zh-CN" altLang="en-US" sz="1200" kern="1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比亚迪、埃安、广汽丰田、广汽本田</a:t>
                      </a:r>
                      <a:r>
                        <a:rPr lang="en-US" altLang="zh-CN" sz="1200" kern="1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…</a:t>
                      </a:r>
                      <a:endParaRPr lang="en-US" altLang="zh-CN" sz="1200" kern="1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304800" algn="l"/>
                        </a:tabLst>
                      </a:pPr>
                      <a:r>
                        <a:rPr lang="en-US" sz="1200" kern="1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XX</a:t>
                      </a:r>
                      <a:r>
                        <a:rPr lang="zh-CN" altLang="en-US" sz="1200" kern="1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家</a:t>
                      </a:r>
                      <a:endParaRPr lang="zh-CN" altLang="en-US" sz="1200" kern="1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304800" algn="l"/>
                        </a:tabLst>
                      </a:pPr>
                      <a:r>
                        <a:rPr lang="en-US" sz="1200" kern="1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XX</a:t>
                      </a:r>
                      <a:r>
                        <a:rPr lang="zh-CN" altLang="en-US" sz="1200" kern="1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个</a:t>
                      </a:r>
                      <a:endParaRPr lang="zh-CN" altLang="en-US" sz="1200" kern="1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304800" algn="l"/>
                        </a:tabLst>
                      </a:pPr>
                      <a:r>
                        <a:rPr lang="en-US" sz="1200" kern="1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XX%</a:t>
                      </a:r>
                      <a:endParaRPr lang="en-US" sz="1200" kern="1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2485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304800" algn="l"/>
                        </a:tabLst>
                      </a:pPr>
                      <a:r>
                        <a:rPr lang="zh-CN" altLang="en-US" sz="1200" kern="1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世贸中心市场</a:t>
                      </a:r>
                      <a:endParaRPr lang="zh-CN" altLang="en-US" sz="1200" kern="1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304800" algn="l"/>
                        </a:tabLst>
                      </a:pPr>
                      <a:r>
                        <a:rPr lang="en-US" sz="1200" kern="1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XX</a:t>
                      </a:r>
                      <a:r>
                        <a:rPr lang="zh-CN" altLang="en-US" sz="1200" kern="1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路与</a:t>
                      </a:r>
                      <a:r>
                        <a:rPr lang="en-US" altLang="zh-CN" sz="1200" kern="1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XX</a:t>
                      </a:r>
                      <a:r>
                        <a:rPr lang="zh-CN" altLang="en-US" sz="1200" kern="1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路交叉口</a:t>
                      </a:r>
                      <a:endParaRPr lang="zh-CN" altLang="en-US" sz="1200" kern="1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304800" algn="l"/>
                        </a:tabLst>
                      </a:pPr>
                      <a:r>
                        <a:rPr lang="zh-CN" altLang="en-US" sz="1200" kern="1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比亚迪、埃安、广汽丰田、广汽本田</a:t>
                      </a:r>
                      <a:r>
                        <a:rPr lang="en-US" altLang="zh-CN" sz="1200" kern="1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…</a:t>
                      </a:r>
                      <a:endParaRPr lang="en-US" altLang="zh-CN" sz="1200" b="0" kern="1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304800" algn="l"/>
                        </a:tabLst>
                        <a:defRPr/>
                      </a:pPr>
                      <a:r>
                        <a:rPr lang="en-US" altLang="zh-CN" sz="1200" kern="1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XX</a:t>
                      </a:r>
                      <a:r>
                        <a:rPr lang="zh-CN" altLang="en-US" sz="1200" kern="1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家</a:t>
                      </a:r>
                      <a:endParaRPr lang="zh-CN" altLang="en-US" sz="1200" kern="1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304800" algn="l"/>
                        </a:tabLst>
                        <a:defRPr/>
                      </a:pPr>
                      <a:r>
                        <a:rPr lang="en-US" altLang="zh-CN" sz="1200" kern="1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XX</a:t>
                      </a:r>
                      <a:r>
                        <a:rPr lang="zh-CN" altLang="en-US" sz="1200" kern="1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个</a:t>
                      </a:r>
                      <a:endParaRPr lang="zh-CN" altLang="en-US" sz="1200" kern="1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304800" algn="l"/>
                        </a:tabLst>
                        <a:defRPr/>
                      </a:pPr>
                      <a:r>
                        <a:rPr lang="en-US" altLang="zh-CN" sz="1200" kern="1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XX%</a:t>
                      </a:r>
                      <a:endParaRPr lang="en-US" altLang="zh-CN" sz="1200" kern="1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3440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304800" algn="l"/>
                        </a:tabLst>
                      </a:pPr>
                      <a:endParaRPr lang="en-US" sz="1200" kern="100" dirty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304800" algn="l"/>
                        </a:tabLst>
                      </a:pPr>
                      <a:endParaRPr lang="en-US" sz="1200" kern="1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304800" algn="l"/>
                        </a:tabLst>
                      </a:pPr>
                      <a:endParaRPr lang="en-US" sz="1200" kern="100" dirty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304800" algn="l"/>
                        </a:tabLst>
                      </a:pPr>
                      <a:endParaRPr lang="en-US" sz="1200" kern="100" dirty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304800" algn="l"/>
                        </a:tabLst>
                      </a:pPr>
                      <a:endParaRPr lang="en-US" sz="1200" kern="100" dirty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304800" algn="l"/>
                        </a:tabLst>
                      </a:pPr>
                      <a:endParaRPr lang="en-US" sz="1200" kern="100" dirty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3440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304800" algn="l"/>
                        </a:tabLst>
                      </a:pPr>
                      <a:endParaRPr lang="en-US" sz="1200" kern="100" dirty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304800" algn="l"/>
                        </a:tabLst>
                      </a:pPr>
                      <a:endParaRPr lang="en-US" sz="1200" kern="1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304800" algn="l"/>
                        </a:tabLst>
                      </a:pPr>
                      <a:endParaRPr lang="en-US" sz="1200" kern="1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304800" algn="l"/>
                        </a:tabLst>
                      </a:pPr>
                      <a:endParaRPr lang="en-US" sz="1200" kern="100" dirty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304800" algn="l"/>
                        </a:tabLst>
                      </a:pPr>
                      <a:endParaRPr lang="en-US" sz="1200" kern="100" dirty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304800" algn="l"/>
                        </a:tabLst>
                      </a:pPr>
                      <a:endParaRPr lang="en-US" sz="1200" kern="100" dirty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6330">
                <a:tc gridSpan="6">
                  <a:txBody>
                    <a:bodyPr/>
                    <a:lstStyle/>
                    <a:p>
                      <a:pPr marL="0" algn="l" defTabSz="685800" rtl="0" eaLnBrk="1" fontAlgn="ctr" latinLnBrk="0" hangingPunct="1">
                        <a:lnSpc>
                          <a:spcPts val="21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304800" algn="l"/>
                        </a:tabLst>
                      </a:pPr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备注：请重点说明拟申请区域（城市）新能源汽车商圈，不够请自行添加，同时请在汽车分布图上标注清楚！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27635" y="1010285"/>
            <a:ext cx="5282565" cy="498983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9845" y="6153785"/>
            <a:ext cx="5411470" cy="421005"/>
          </a:xfrm>
          <a:prstGeom prst="rect">
            <a:avLst/>
          </a:prstGeom>
          <a:noFill/>
          <a:ln w="3175">
            <a:solidFill>
              <a:srgbClr val="4E4F4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ctr"/>
            <a:r>
              <a:rPr lang="zh-CN" altLang="en-US" sz="12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百度地图标示出主要汽车商圈分布图，及哪吒汽车拟建店与各商圈之间的距离</a:t>
            </a:r>
            <a:endParaRPr lang="zh-CN" altLang="en-US" sz="12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830" y="1083310"/>
            <a:ext cx="5220000" cy="4860000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2684145" y="2407920"/>
            <a:ext cx="1268730" cy="822325"/>
          </a:xfrm>
          <a:prstGeom prst="ellipse">
            <a:avLst/>
          </a:prstGeom>
          <a:noFill/>
          <a:ln w="19050">
            <a:solidFill>
              <a:srgbClr val="04A8B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5C3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480310" y="3935730"/>
            <a:ext cx="1268730" cy="822325"/>
          </a:xfrm>
          <a:prstGeom prst="ellipse">
            <a:avLst/>
          </a:prstGeom>
          <a:noFill/>
          <a:ln w="19050">
            <a:solidFill>
              <a:srgbClr val="04A8B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5C3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五角星 12"/>
          <p:cNvSpPr/>
          <p:nvPr/>
        </p:nvSpPr>
        <p:spPr>
          <a:xfrm>
            <a:off x="1844040" y="3517265"/>
            <a:ext cx="285115" cy="28702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5C3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" name="直接箭头连接符 13"/>
          <p:cNvCxnSpPr>
            <a:stCxn id="13" idx="4"/>
          </p:cNvCxnSpPr>
          <p:nvPr/>
        </p:nvCxnSpPr>
        <p:spPr>
          <a:xfrm flipV="1">
            <a:off x="2085340" y="2946400"/>
            <a:ext cx="843280" cy="777875"/>
          </a:xfrm>
          <a:prstGeom prst="straightConnector1">
            <a:avLst/>
          </a:prstGeom>
          <a:ln>
            <a:solidFill>
              <a:srgbClr val="04A8B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2047767" y="3762383"/>
            <a:ext cx="1156335" cy="677545"/>
          </a:xfrm>
          <a:prstGeom prst="straightConnector1">
            <a:avLst/>
          </a:prstGeom>
          <a:ln>
            <a:solidFill>
              <a:srgbClr val="04A8B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 rot="18886503">
            <a:off x="2068830" y="3062605"/>
            <a:ext cx="686435" cy="207645"/>
          </a:xfrm>
          <a:prstGeom prst="rect">
            <a:avLst/>
          </a:prstGeom>
          <a:solidFill>
            <a:srgbClr val="E4EDF6"/>
          </a:solidFill>
          <a:ln w="3175">
            <a:solidFill>
              <a:srgbClr val="04A8B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15KM</a:t>
            </a:r>
            <a:endParaRPr lang="en-US" altLang="zh-CN" sz="8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矩形 16"/>
          <p:cNvSpPr/>
          <p:nvPr/>
        </p:nvSpPr>
        <p:spPr>
          <a:xfrm rot="2137442">
            <a:off x="2247265" y="3778250"/>
            <a:ext cx="648335" cy="219710"/>
          </a:xfrm>
          <a:prstGeom prst="rect">
            <a:avLst/>
          </a:prstGeom>
          <a:solidFill>
            <a:srgbClr val="E4EDF6"/>
          </a:solidFill>
          <a:ln w="3175">
            <a:solidFill>
              <a:srgbClr val="04A8B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18KM</a:t>
            </a:r>
            <a:endParaRPr lang="en-US" altLang="zh-CN" sz="8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圆角矩形标注 17"/>
          <p:cNvSpPr/>
          <p:nvPr/>
        </p:nvSpPr>
        <p:spPr>
          <a:xfrm>
            <a:off x="1383030" y="1881505"/>
            <a:ext cx="1515745" cy="386715"/>
          </a:xfrm>
          <a:prstGeom prst="wedgeRoundRectCallout">
            <a:avLst>
              <a:gd name="adj1" fmla="val 66723"/>
              <a:gd name="adj2" fmla="val 140549"/>
              <a:gd name="adj3" fmla="val 16667"/>
            </a:avLst>
          </a:prstGeom>
          <a:solidFill>
            <a:srgbClr val="E4EDF6"/>
          </a:solidFill>
          <a:ln w="3175">
            <a:solidFill>
              <a:srgbClr val="04A8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一舟车城市场</a:t>
            </a:r>
            <a:endParaRPr lang="zh-CN" altLang="en-US" sz="12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圆角矩形标注 18"/>
          <p:cNvSpPr/>
          <p:nvPr/>
        </p:nvSpPr>
        <p:spPr>
          <a:xfrm>
            <a:off x="3221355" y="3568065"/>
            <a:ext cx="1515745" cy="386715"/>
          </a:xfrm>
          <a:prstGeom prst="wedgeRoundRectCallout">
            <a:avLst>
              <a:gd name="adj1" fmla="val -58623"/>
              <a:gd name="adj2" fmla="val 177077"/>
              <a:gd name="adj3" fmla="val 16667"/>
            </a:avLst>
          </a:prstGeom>
          <a:solidFill>
            <a:srgbClr val="E4EDF6"/>
          </a:solidFill>
          <a:ln w="3175">
            <a:solidFill>
              <a:srgbClr val="04A8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世贸中心市场</a:t>
            </a:r>
            <a:endParaRPr lang="zh-CN" altLang="en-US" sz="12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圆角矩形标注 19"/>
          <p:cNvSpPr/>
          <p:nvPr/>
        </p:nvSpPr>
        <p:spPr>
          <a:xfrm>
            <a:off x="637540" y="2904490"/>
            <a:ext cx="1410335" cy="386715"/>
          </a:xfrm>
          <a:prstGeom prst="wedgeRoundRectCallout">
            <a:avLst>
              <a:gd name="adj1" fmla="val 40736"/>
              <a:gd name="adj2" fmla="val 145603"/>
              <a:gd name="adj3" fmla="val 16667"/>
            </a:avLst>
          </a:prstGeom>
          <a:solidFill>
            <a:srgbClr val="E4EDF6"/>
          </a:solidFill>
          <a:ln w="3175">
            <a:solidFill>
              <a:srgbClr val="04A8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哪吒拟建店</a:t>
            </a:r>
            <a:endParaRPr lang="zh-CN" altLang="en-US" sz="12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96498"/>
            <a:ext cx="8813800" cy="503237"/>
          </a:xfrm>
        </p:spPr>
        <p:txBody>
          <a:bodyPr>
            <a:normAutofit/>
          </a:bodyPr>
          <a:lstStyle/>
          <a:p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二、拟建店信息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/拟申请区域竞品渠道情况</a:t>
            </a:r>
            <a:endParaRPr lang="en-US" altLang="zh-CN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886494" y="1193846"/>
          <a:ext cx="10725403" cy="4771496"/>
        </p:xfrm>
        <a:graphic>
          <a:graphicData uri="http://schemas.openxmlformats.org/drawingml/2006/table">
            <a:tbl>
              <a:tblPr/>
              <a:tblGrid>
                <a:gridCol w="2068861"/>
                <a:gridCol w="2041638"/>
                <a:gridCol w="2204968"/>
                <a:gridCol w="2204968"/>
                <a:gridCol w="2204968"/>
              </a:tblGrid>
              <a:tr h="331088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品牌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一级店面数量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二级店面数量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400" b="1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2021</a:t>
                      </a:r>
                      <a:r>
                        <a:rPr lang="zh-CN" altLang="en-US" sz="1400" b="1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年总销量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2022</a:t>
                      </a:r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年总销量</a:t>
                      </a:r>
                      <a:r>
                        <a:rPr lang="zh-CN" altLang="en-US" sz="1400" b="1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（</a:t>
                      </a:r>
                      <a:r>
                        <a:rPr lang="en-US" altLang="zh-CN" sz="1400" b="1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1-9</a:t>
                      </a:r>
                      <a:r>
                        <a:rPr lang="zh-CN" altLang="en-US" sz="1400" b="1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月）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</a:tr>
              <a:tr h="353695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小鹏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67064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比亚迪海洋网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67064"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比亚迪王朝网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zh-CN" altLang="en-US" sz="14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45440"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特斯拉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45886"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极氪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60045"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蔚来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60045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理想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6703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长安深蓝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81182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零跑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zh-CN" altLang="en-US" sz="14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03294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广汽丰田（凯美瑞）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zh-CN" altLang="en-US" sz="14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03294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广汽本田（雅阁）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86369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东风日产（天籁）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64011"/>
            <a:ext cx="8813800" cy="503237"/>
          </a:xfrm>
        </p:spPr>
        <p:txBody>
          <a:bodyPr>
            <a:normAutofit/>
          </a:bodyPr>
          <a:lstStyle/>
          <a:p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二、拟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建店信息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/拟申请区域（城市）</a:t>
            </a:r>
            <a:r>
              <a:rPr lang="zh-CN" altLang="en-US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现有渠道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分布</a:t>
            </a:r>
            <a:endParaRPr lang="en-US" altLang="zh-CN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68350" y="1061085"/>
            <a:ext cx="4789170" cy="305435"/>
          </a:xfrm>
          <a:prstGeom prst="rect">
            <a:avLst/>
          </a:prstGeom>
          <a:noFill/>
          <a:ln w="3175">
            <a:solidFill>
              <a:srgbClr val="4E4F4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ctr"/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百度</a:t>
            </a:r>
            <a:r>
              <a:rPr 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城市地图标注出拟建店位置及</a:t>
            </a:r>
            <a:r>
              <a:rPr lang="en-US" alt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UV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网现有渠道分布情况</a:t>
            </a:r>
            <a:endParaRPr lang="zh-CN" altLang="en-US" sz="14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3" name="组合 72"/>
          <p:cNvGrpSpPr/>
          <p:nvPr/>
        </p:nvGrpSpPr>
        <p:grpSpPr>
          <a:xfrm rot="10800000">
            <a:off x="7153275" y="2778125"/>
            <a:ext cx="3016885" cy="2212340"/>
            <a:chOff x="6023713" y="3099860"/>
            <a:chExt cx="1909565" cy="1299019"/>
          </a:xfrm>
        </p:grpSpPr>
        <p:cxnSp>
          <p:nvCxnSpPr>
            <p:cNvPr id="75" name="直接箭头连接符 74"/>
            <p:cNvCxnSpPr/>
            <p:nvPr/>
          </p:nvCxnSpPr>
          <p:spPr>
            <a:xfrm rot="10800000">
              <a:off x="6023713" y="3099860"/>
              <a:ext cx="650239" cy="1299019"/>
            </a:xfrm>
            <a:prstGeom prst="straightConnector1">
              <a:avLst/>
            </a:prstGeom>
            <a:solidFill>
              <a:srgbClr val="FF5C39"/>
            </a:solidFill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箭头连接符 75"/>
            <p:cNvCxnSpPr/>
            <p:nvPr/>
          </p:nvCxnSpPr>
          <p:spPr>
            <a:xfrm rot="10800000" flipH="1">
              <a:off x="7322008" y="3099860"/>
              <a:ext cx="611270" cy="1299019"/>
            </a:xfrm>
            <a:prstGeom prst="straightConnector1">
              <a:avLst/>
            </a:prstGeom>
            <a:solidFill>
              <a:srgbClr val="FF5C39"/>
            </a:solidFill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695960" y="1492885"/>
            <a:ext cx="10800000" cy="53280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</a:ln>
        </p:spPr>
        <p:txBody>
          <a:bodyPr/>
          <a:lstStyle/>
          <a:p>
            <a:pPr eaLnBrk="0" hangingPunct="0"/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7934325" y="1083310"/>
            <a:ext cx="112522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/>
              <a:t>UV</a:t>
            </a:r>
            <a:r>
              <a:rPr lang="zh-CN" altLang="en-US" sz="1100" b="1" dirty="0"/>
              <a:t>网加盟店</a:t>
            </a:r>
            <a:endParaRPr lang="zh-CN" altLang="en-US" sz="1100" b="1" dirty="0"/>
          </a:p>
        </p:txBody>
      </p:sp>
      <p:sp>
        <p:nvSpPr>
          <p:cNvPr id="49" name="文本框 48"/>
          <p:cNvSpPr txBox="1"/>
          <p:nvPr/>
        </p:nvSpPr>
        <p:spPr>
          <a:xfrm>
            <a:off x="9256917" y="1093169"/>
            <a:ext cx="1189723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/>
              <a:t>UV</a:t>
            </a:r>
            <a:r>
              <a:rPr lang="zh-CN" altLang="en-US" sz="1100" b="1" dirty="0"/>
              <a:t>网直营店</a:t>
            </a:r>
            <a:endParaRPr lang="zh-CN" altLang="en-US" sz="1100" b="1" dirty="0"/>
          </a:p>
        </p:txBody>
      </p:sp>
      <p:sp>
        <p:nvSpPr>
          <p:cNvPr id="56" name="等腰三角形 55"/>
          <p:cNvSpPr/>
          <p:nvPr/>
        </p:nvSpPr>
        <p:spPr>
          <a:xfrm>
            <a:off x="9027853" y="1099001"/>
            <a:ext cx="230930" cy="176169"/>
          </a:xfrm>
          <a:prstGeom prst="triangle">
            <a:avLst/>
          </a:prstGeom>
          <a:solidFill>
            <a:srgbClr val="00B050"/>
          </a:solidFill>
          <a:ln w="63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 b="1" dirty="0">
              <a:latin typeface="+mj-ea"/>
              <a:ea typeface="+mj-ea"/>
            </a:endParaRPr>
          </a:p>
        </p:txBody>
      </p:sp>
      <p:sp>
        <p:nvSpPr>
          <p:cNvPr id="46" name="流程图: 资料带 45"/>
          <p:cNvSpPr/>
          <p:nvPr/>
        </p:nvSpPr>
        <p:spPr>
          <a:xfrm>
            <a:off x="7669068" y="1099108"/>
            <a:ext cx="176170" cy="176169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7715" y="1522095"/>
            <a:ext cx="10656000" cy="52705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78790"/>
            <a:ext cx="8813800" cy="503237"/>
          </a:xfrm>
        </p:spPr>
        <p:txBody>
          <a:bodyPr>
            <a:normAutofit/>
          </a:bodyPr>
          <a:lstStyle/>
          <a:p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二、拟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建店信息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/拟申请区域（城市）商圈分布</a:t>
            </a:r>
            <a:endParaRPr lang="en-US" altLang="zh-CN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584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3241" y="1880683"/>
            <a:ext cx="5369208" cy="43418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圆角矩形标注 27"/>
          <p:cNvSpPr/>
          <p:nvPr/>
        </p:nvSpPr>
        <p:spPr>
          <a:xfrm>
            <a:off x="3970655" y="1968500"/>
            <a:ext cx="855980" cy="592455"/>
          </a:xfrm>
          <a:prstGeom prst="wedgeRoundRectCallout">
            <a:avLst>
              <a:gd name="adj1" fmla="val 34196"/>
              <a:gd name="adj2" fmla="val 229293"/>
              <a:gd name="adj3" fmla="val 16667"/>
            </a:avLst>
          </a:prstGeom>
          <a:solidFill>
            <a:srgbClr val="E4EDF6"/>
          </a:solidFill>
          <a:ln>
            <a:solidFill>
              <a:srgbClr val="04A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E4F4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哪吒拟建店位置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4E4F4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文本框 33"/>
          <p:cNvSpPr txBox="1"/>
          <p:nvPr/>
        </p:nvSpPr>
        <p:spPr>
          <a:xfrm rot="1169677">
            <a:off x="4693285" y="3879215"/>
            <a:ext cx="486410" cy="245110"/>
          </a:xfrm>
          <a:prstGeom prst="rect">
            <a:avLst/>
          </a:prstGeom>
          <a:solidFill>
            <a:srgbClr val="E4EDF6"/>
          </a:solidFill>
          <a:ln>
            <a:solidFill>
              <a:srgbClr val="04A8BA"/>
            </a:solidFill>
          </a:ln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1000" b="1" kern="1200" cap="none" spc="0" normalizeH="0" baseline="0" noProof="0" dirty="0">
                <a:solidFill>
                  <a:srgbClr val="4E4F4F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小鹏</a:t>
            </a:r>
            <a:endParaRPr kumimoji="0" lang="zh-CN" altLang="en-US" sz="1000" b="1" kern="1200" cap="none" spc="0" normalizeH="0" baseline="0" noProof="0" dirty="0">
              <a:solidFill>
                <a:srgbClr val="4E4F4F"/>
              </a:solidFill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33" name="文本框 32"/>
          <p:cNvSpPr txBox="1"/>
          <p:nvPr/>
        </p:nvSpPr>
        <p:spPr>
          <a:xfrm rot="2857088">
            <a:off x="4267199" y="4002762"/>
            <a:ext cx="495300" cy="245110"/>
          </a:xfrm>
          <a:prstGeom prst="rect">
            <a:avLst/>
          </a:prstGeom>
          <a:solidFill>
            <a:srgbClr val="E4EDF6"/>
          </a:solidFill>
          <a:ln>
            <a:solidFill>
              <a:srgbClr val="04A8BA"/>
            </a:solidFill>
          </a:ln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1000" b="1" kern="1200" cap="none" spc="0" normalizeH="0" baseline="0" noProof="0" dirty="0">
                <a:solidFill>
                  <a:srgbClr val="4E4F4F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理想</a:t>
            </a:r>
            <a:endParaRPr kumimoji="0" lang="zh-CN" altLang="en-US" sz="1000" b="1" kern="1200" cap="none" spc="0" normalizeH="0" baseline="0" noProof="0" dirty="0">
              <a:solidFill>
                <a:srgbClr val="4E4F4F"/>
              </a:solidFill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5" name="五角星 4"/>
          <p:cNvSpPr/>
          <p:nvPr/>
        </p:nvSpPr>
        <p:spPr>
          <a:xfrm>
            <a:off x="4514850" y="3509962"/>
            <a:ext cx="386080" cy="29527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732790" y="1093470"/>
            <a:ext cx="4789170" cy="305435"/>
          </a:xfrm>
          <a:prstGeom prst="rect">
            <a:avLst/>
          </a:prstGeom>
          <a:noFill/>
          <a:ln w="3175">
            <a:solidFill>
              <a:srgbClr val="4E4F4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ctr"/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百度</a:t>
            </a:r>
            <a:r>
              <a:rPr lang="en-US" alt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3D</a:t>
            </a:r>
            <a:r>
              <a:rPr 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卫星地图标注出拟建店位置及周围主营的汽车品牌</a:t>
            </a:r>
            <a:endParaRPr lang="zh-CN" sz="14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844030" y="1092200"/>
            <a:ext cx="4395470" cy="306705"/>
          </a:xfrm>
          <a:prstGeom prst="rect">
            <a:avLst/>
          </a:prstGeom>
          <a:noFill/>
          <a:ln w="3175">
            <a:solidFill>
              <a:srgbClr val="4E4F4F"/>
            </a:solidFill>
            <a:prstDash val="dash"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2D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地图标注拟建店所在商圈位置及周边品牌店面情况</a:t>
            </a:r>
            <a:endParaRPr lang="zh-CN" altLang="en-US" sz="14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27990" y="1583055"/>
            <a:ext cx="11313795" cy="5039995"/>
            <a:chOff x="674" y="2493"/>
            <a:chExt cx="17817" cy="7937"/>
          </a:xfrm>
        </p:grpSpPr>
        <p:grpSp>
          <p:nvGrpSpPr>
            <p:cNvPr id="73" name="组合 72"/>
            <p:cNvGrpSpPr/>
            <p:nvPr/>
          </p:nvGrpSpPr>
          <p:grpSpPr>
            <a:xfrm rot="10800000">
              <a:off x="11265" y="4375"/>
              <a:ext cx="4751" cy="3484"/>
              <a:chOff x="6023713" y="3099860"/>
              <a:chExt cx="1909565" cy="1299019"/>
            </a:xfrm>
          </p:grpSpPr>
          <p:cxnSp>
            <p:nvCxnSpPr>
              <p:cNvPr id="75" name="直接箭头连接符 74"/>
              <p:cNvCxnSpPr/>
              <p:nvPr/>
            </p:nvCxnSpPr>
            <p:spPr>
              <a:xfrm rot="10800000">
                <a:off x="6023713" y="3099860"/>
                <a:ext cx="650239" cy="1299019"/>
              </a:xfrm>
              <a:prstGeom prst="straightConnector1">
                <a:avLst/>
              </a:prstGeom>
              <a:solidFill>
                <a:srgbClr val="FF5C39"/>
              </a:solidFill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接箭头连接符 75"/>
              <p:cNvCxnSpPr/>
              <p:nvPr/>
            </p:nvCxnSpPr>
            <p:spPr>
              <a:xfrm rot="10800000" flipH="1">
                <a:off x="7322008" y="3099860"/>
                <a:ext cx="611270" cy="1299019"/>
              </a:xfrm>
              <a:prstGeom prst="straightConnector1">
                <a:avLst/>
              </a:prstGeom>
              <a:solidFill>
                <a:srgbClr val="FF5C39"/>
              </a:solidFill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Rectangle 22"/>
            <p:cNvSpPr>
              <a:spLocks noChangeArrowheads="1"/>
            </p:cNvSpPr>
            <p:nvPr/>
          </p:nvSpPr>
          <p:spPr bwMode="auto">
            <a:xfrm>
              <a:off x="9987" y="2493"/>
              <a:ext cx="8504" cy="7937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pPr eaLnBrk="0" hangingPunct="0"/>
              <a:endPara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Rectangle 22"/>
            <p:cNvSpPr>
              <a:spLocks noChangeArrowheads="1"/>
            </p:cNvSpPr>
            <p:nvPr/>
          </p:nvSpPr>
          <p:spPr bwMode="auto">
            <a:xfrm>
              <a:off x="674" y="2493"/>
              <a:ext cx="8504" cy="7937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pPr eaLnBrk="0" hangingPunct="0"/>
              <a:endPara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955" y="2315210"/>
            <a:ext cx="5344160" cy="3373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96498"/>
            <a:ext cx="8813800" cy="503237"/>
          </a:xfrm>
        </p:spPr>
        <p:txBody>
          <a:bodyPr>
            <a:normAutofit/>
          </a:bodyPr>
          <a:lstStyle/>
          <a:p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二、拟建店信息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/拟建店基础参数</a:t>
            </a:r>
            <a:endParaRPr lang="en-US" altLang="zh-CN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58190" y="951865"/>
          <a:ext cx="10674985" cy="5581015"/>
        </p:xfrm>
        <a:graphic>
          <a:graphicData uri="http://schemas.openxmlformats.org/drawingml/2006/table">
            <a:tbl>
              <a:tblPr/>
              <a:tblGrid>
                <a:gridCol w="1160780"/>
                <a:gridCol w="1552575"/>
                <a:gridCol w="1035685"/>
                <a:gridCol w="1063625"/>
                <a:gridCol w="1064260"/>
                <a:gridCol w="1064260"/>
                <a:gridCol w="1339850"/>
                <a:gridCol w="1064260"/>
                <a:gridCol w="1329690"/>
              </a:tblGrid>
              <a:tr h="23368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店面地址 </a:t>
                      </a:r>
                      <a:endParaRPr lang="zh-CN" altLang="en-US" sz="1400" b="1" i="0" u="none" strike="noStrike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0" i="0" u="none" strike="noStrike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98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店面类型 </a:t>
                      </a:r>
                      <a:endParaRPr lang="zh-CN" altLang="en-US" sz="1400" b="1" i="0" u="none" strike="noStrike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□新建                             □改建 </a:t>
                      </a:r>
                      <a:endParaRPr lang="zh-CN" altLang="en-US" sz="1200" b="0" i="0" u="none" strike="noStrike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1400" b="1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店面级别</a:t>
                      </a:r>
                      <a:endParaRPr lang="zh-CN" altLang="en-US" sz="1400" b="1" i="0" u="none" strike="noStrike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l" rtl="0" font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200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□旗舰用户中心                             </a:t>
                      </a:r>
                      <a:endParaRPr lang="zh-CN" altLang="en-US" sz="1200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  <a:p>
                      <a:pPr algn="l" rtl="0" font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200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□用户中心 </a:t>
                      </a:r>
                      <a:r>
                        <a:rPr lang="en-US" altLang="zh-CN" sz="1200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A    </a:t>
                      </a:r>
                      <a:r>
                        <a:rPr lang="zh-CN" altLang="en-US" sz="1200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□用户中心</a:t>
                      </a:r>
                      <a:r>
                        <a:rPr lang="en-US" altLang="zh-CN" sz="1200" b="0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</a:t>
                      </a:r>
                      <a:r>
                        <a:rPr lang="en-US" altLang="zh-CN" sz="1200" b="1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  </a:t>
                      </a:r>
                      <a:endParaRPr lang="en-US" altLang="zh-CN" sz="1200" b="1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  <a:p>
                      <a:pPr algn="l" rtl="0" font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200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□体验中心商圈店</a:t>
                      </a:r>
                      <a:endParaRPr lang="en-US" altLang="zh-CN" sz="1200" b="1" i="0" u="none" strike="noStrike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370">
                <a:tc rowSpan="5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场地概况 </a:t>
                      </a:r>
                      <a:endParaRPr lang="zh-CN" altLang="en-US" sz="1400" b="1" i="0" u="none" strike="noStrike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总投入面积：</a:t>
                      </a:r>
                      <a:r>
                        <a:rPr lang="en-US" altLang="zh-CN" sz="1200" b="0" i="0" u="sng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_____</a:t>
                      </a:r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㎡</a:t>
                      </a:r>
                      <a:endParaRPr lang="zh-CN" altLang="en-US" sz="1200" b="0" i="0" u="none" strike="noStrike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835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售前总面积：</a:t>
                      </a:r>
                      <a:r>
                        <a:rPr lang="en-US" altLang="zh-CN" sz="1200" b="0" i="0" u="sng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_____</a:t>
                      </a:r>
                      <a:r>
                        <a:rPr lang="en-US" altLang="zh-CN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㎡ </a:t>
                      </a:r>
                      <a:endParaRPr lang="en-US" altLang="zh-CN" sz="1200" b="0" i="0" u="none" strike="noStrike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展厅面宽：</a:t>
                      </a:r>
                      <a:r>
                        <a:rPr lang="en-US" altLang="zh-CN" sz="1200" b="0" i="0" u="sng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____</a:t>
                      </a:r>
                      <a:r>
                        <a:rPr lang="en-US" altLang="zh-CN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  <a:r>
                        <a:rPr 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m         </a:t>
                      </a:r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展厅纵深：</a:t>
                      </a:r>
                      <a:r>
                        <a:rPr lang="en-US" altLang="zh-CN" sz="1200" b="0" i="0" u="sng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____</a:t>
                      </a:r>
                      <a:r>
                        <a:rPr lang="en-US" altLang="zh-CN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m        </a:t>
                      </a:r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吊顶后层高：</a:t>
                      </a:r>
                      <a:r>
                        <a:rPr lang="en-US" altLang="zh-CN" sz="1200" b="0" i="0" u="sng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_____</a:t>
                      </a:r>
                      <a:r>
                        <a:rPr lang="en-US" altLang="zh-CN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m      </a:t>
                      </a:r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内二层：□是  □否  </a:t>
                      </a:r>
                      <a:endParaRPr lang="zh-CN" altLang="en-US" sz="1200" b="0" i="0" u="none" strike="noStrike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615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展厅面积：</a:t>
                      </a:r>
                      <a:r>
                        <a:rPr lang="en-US" altLang="zh-CN" sz="1200" b="0" i="0" u="sng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____</a:t>
                      </a:r>
                      <a:r>
                        <a:rPr lang="en-US" altLang="zh-CN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㎡          </a:t>
                      </a:r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办公区面积： </a:t>
                      </a:r>
                      <a:r>
                        <a:rPr lang="en-US" altLang="zh-CN" sz="1200" b="0" i="0" u="sng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____ </a:t>
                      </a:r>
                      <a:r>
                        <a:rPr lang="en-US" altLang="zh-CN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㎡</a:t>
                      </a:r>
                      <a:endParaRPr lang="en-US" altLang="zh-CN" sz="1200" b="0" i="0" u="none" strike="noStrike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600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售后总面积：</a:t>
                      </a:r>
                      <a:r>
                        <a:rPr lang="en-US" altLang="zh-CN" sz="1200" b="0" i="0" u="sng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_____</a:t>
                      </a:r>
                      <a:r>
                        <a:rPr lang="en-US" altLang="zh-CN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㎡ </a:t>
                      </a:r>
                      <a:endParaRPr lang="en-US" altLang="zh-CN" sz="1200" b="0" i="0" u="none" strike="noStrike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维修车间面积：</a:t>
                      </a:r>
                      <a:r>
                        <a:rPr lang="en-US" altLang="zh-CN" sz="1200" b="0" i="0" u="sng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____</a:t>
                      </a:r>
                      <a:r>
                        <a:rPr lang="en-US" altLang="zh-CN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㎡   </a:t>
                      </a:r>
                      <a:r>
                        <a:rPr lang="zh-CN" altLang="en-US" sz="1200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吊顶后</a:t>
                      </a:r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层高：</a:t>
                      </a:r>
                      <a:r>
                        <a:rPr lang="en-US" altLang="zh-CN" sz="1200" b="0" i="0" u="sng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_____</a:t>
                      </a:r>
                      <a:r>
                        <a:rPr lang="en-US" altLang="zh-CN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m</a:t>
                      </a:r>
                      <a:endParaRPr lang="en-US" altLang="zh-CN" sz="1200" b="0" i="0" u="none" strike="noStrike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555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客户接待区面积： </a:t>
                      </a:r>
                      <a:r>
                        <a:rPr lang="en-US" altLang="zh-CN" sz="1200" b="0" i="0" u="sng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____</a:t>
                      </a:r>
                      <a:r>
                        <a:rPr lang="en-US" altLang="zh-CN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㎡   </a:t>
                      </a:r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客户休息区面积： </a:t>
                      </a:r>
                      <a:r>
                        <a:rPr lang="en-US" altLang="zh-CN" sz="1200" b="0" i="0" u="sng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____</a:t>
                      </a:r>
                      <a:r>
                        <a:rPr lang="en-US" altLang="zh-CN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㎡   </a:t>
                      </a:r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备件库面积： </a:t>
                      </a:r>
                      <a:r>
                        <a:rPr lang="en-US" altLang="zh-CN" sz="1200" b="0" i="0" u="sng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____</a:t>
                      </a:r>
                      <a:r>
                        <a:rPr lang="en-US" altLang="zh-CN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㎡ </a:t>
                      </a:r>
                      <a:endParaRPr lang="en-US" altLang="zh-CN" sz="1200" b="0" i="0" u="none" strike="noStrike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40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产权性质</a:t>
                      </a:r>
                      <a:endParaRPr lang="zh-CN" altLang="en-US" sz="1400" b="1" i="0" u="none" strike="noStrike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0" i="0" u="none" strike="noStrike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□购买 </a:t>
                      </a:r>
                      <a:endParaRPr lang="zh-CN" altLang="en-US" sz="1200" b="0" i="0" u="none" strike="noStrike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购买金额：</a:t>
                      </a:r>
                      <a:r>
                        <a:rPr lang="en-US" altLang="zh-CN" sz="1200" b="0" i="0" u="sng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____</a:t>
                      </a:r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万元 </a:t>
                      </a:r>
                      <a:endParaRPr lang="zh-CN" altLang="en-US" sz="1200" b="0" i="0" u="none" strike="noStrike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使用年限：</a:t>
                      </a:r>
                      <a:r>
                        <a:rPr lang="en-US" altLang="zh-CN" sz="1200" b="0" i="0" u="sng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____</a:t>
                      </a:r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年 </a:t>
                      </a:r>
                      <a:endParaRPr lang="zh-CN" altLang="en-US" sz="1200" b="0" i="0" u="none" strike="noStrike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 </a:t>
                      </a:r>
                      <a:r>
                        <a:rPr lang="en-US" altLang="zh-CN" sz="1200" b="0" i="0" u="sng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__</a:t>
                      </a:r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r>
                        <a:rPr lang="en-US" altLang="zh-CN" sz="1200" b="0" i="0" u="sng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__</a:t>
                      </a:r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月</a:t>
                      </a:r>
                      <a:r>
                        <a:rPr lang="en-US" altLang="zh-CN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—  </a:t>
                      </a:r>
                      <a:r>
                        <a:rPr lang="en-US" altLang="zh-CN" sz="1200" b="0" i="0" u="sng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__</a:t>
                      </a:r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r>
                        <a:rPr lang="en-US" altLang="zh-CN" sz="1200" b="0" i="0" u="sng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__</a:t>
                      </a:r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月 </a:t>
                      </a:r>
                      <a:endParaRPr lang="zh-CN" altLang="en-US" sz="1200" b="0" i="0" u="none" strike="noStrike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7510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0" i="0" u="none" strike="noStrike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□租赁 </a:t>
                      </a:r>
                      <a:endParaRPr lang="zh-CN" altLang="en-US" sz="1200" b="0" i="0" u="none" strike="noStrike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年租金：    </a:t>
                      </a:r>
                      <a:r>
                        <a:rPr lang="en-US" altLang="zh-CN" sz="1200" b="0" i="0" u="sng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____</a:t>
                      </a:r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万元 </a:t>
                      </a:r>
                      <a:endParaRPr lang="zh-CN" altLang="en-US" sz="1200" b="0" i="0" u="none" strike="noStrike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租赁期限：</a:t>
                      </a:r>
                      <a:r>
                        <a:rPr lang="en-US" altLang="zh-CN" sz="1200" b="0" i="0" u="sng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____</a:t>
                      </a:r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年   </a:t>
                      </a:r>
                      <a:endParaRPr lang="zh-CN" altLang="en-US" sz="1200" b="0" i="0" u="none" strike="noStrike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 </a:t>
                      </a:r>
                      <a:r>
                        <a:rPr lang="en-US" altLang="zh-CN" sz="1200" b="0" i="0" u="sng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__</a:t>
                      </a:r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r>
                        <a:rPr lang="en-US" altLang="zh-CN" sz="1200" b="0" i="0" u="sng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__</a:t>
                      </a:r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月</a:t>
                      </a:r>
                      <a:r>
                        <a:rPr lang="en-US" altLang="zh-CN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—  </a:t>
                      </a:r>
                      <a:r>
                        <a:rPr lang="en-US" altLang="zh-CN" sz="1200" b="0" i="0" u="sng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__</a:t>
                      </a:r>
                      <a:r>
                        <a:rPr lang="en-US" altLang="zh-CN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r>
                        <a:rPr lang="en-US" altLang="zh-CN" sz="1200" b="0" i="0" u="sng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__</a:t>
                      </a:r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月 </a:t>
                      </a:r>
                      <a:endParaRPr lang="zh-CN" altLang="en-US" sz="1200" b="0" i="0" u="none" strike="noStrike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16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服务资质 </a:t>
                      </a:r>
                      <a:endParaRPr lang="zh-CN" altLang="en-US" sz="1400" b="1" i="0" u="none" strike="noStrike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汽车维修资质等级：□一类     □二类     □三类     □无 </a:t>
                      </a:r>
                      <a:endParaRPr lang="zh-CN" altLang="en-US" sz="1200" b="0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54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建设进度 </a:t>
                      </a:r>
                      <a:endParaRPr lang="zh-CN" altLang="en-US" sz="14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场地是否已租赁：</a:t>
                      </a:r>
                      <a:r>
                        <a:rPr lang="zh-CN" altLang="en-US" sz="1200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□</a:t>
                      </a:r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是</a:t>
                      </a:r>
                      <a:r>
                        <a:rPr lang="en-US" altLang="zh-CN" sz="12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  </a:t>
                      </a:r>
                      <a:r>
                        <a:rPr lang="zh-CN" altLang="en-US" sz="1200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□</a:t>
                      </a:r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否</a:t>
                      </a:r>
                      <a:r>
                        <a:rPr lang="en-US" altLang="zh-CN" sz="12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      </a:t>
                      </a:r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场地租赁时间：</a:t>
                      </a:r>
                      <a:r>
                        <a:rPr lang="en-US" altLang="zh-CN" sz="1200" u="sng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________  </a:t>
                      </a:r>
                      <a:r>
                        <a:rPr lang="en-US" altLang="zh-CN" sz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;       </a:t>
                      </a:r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动工时间：</a:t>
                      </a:r>
                      <a:r>
                        <a:rPr lang="en-US" altLang="zh-CN" sz="1200" b="0" i="0" u="sng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______________</a:t>
                      </a:r>
                      <a:r>
                        <a:rPr lang="en-US" altLang="zh-CN" sz="1200" b="0" i="0" u="none" strike="noStrike" baseline="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;        </a:t>
                      </a:r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完工时间：</a:t>
                      </a:r>
                      <a:r>
                        <a:rPr lang="en-US" altLang="zh-CN" sz="1200" b="0" i="0" u="sng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______________</a:t>
                      </a:r>
                      <a:r>
                        <a:rPr lang="en-US" altLang="zh-CN" sz="12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       </a:t>
                      </a:r>
                      <a:endParaRPr lang="en-US" altLang="zh-CN" sz="1200" b="0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1" i="0" u="none" strike="noStrike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说明：履约保证金缴纳之日</a:t>
                      </a:r>
                      <a:r>
                        <a:rPr lang="en-US" altLang="zh-CN" sz="1200" b="1" i="0" u="none" strike="noStrike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60</a:t>
                      </a:r>
                      <a:r>
                        <a:rPr lang="zh-CN" altLang="en-US" sz="1200" b="1" i="0" u="none" strike="noStrike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天内完成拟建店建设及验收</a:t>
                      </a:r>
                      <a:endParaRPr lang="en-US" altLang="zh-CN" sz="1200" b="1" i="0" u="sng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6912" marR="6912" marT="6912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835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商圈条件 </a:t>
                      </a:r>
                      <a:endParaRPr lang="zh-CN" altLang="en-US" sz="1400" b="1" i="0" u="none" strike="noStrike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位置特性 </a:t>
                      </a:r>
                      <a:endParaRPr lang="zh-CN" altLang="en-US" sz="1200" b="0" i="0" u="none" strike="noStrike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□ 汽车一条街        □ 汽车城        □ 住宅区       □ 其他 </a:t>
                      </a:r>
                      <a:endParaRPr lang="zh-CN" altLang="en-US" sz="1200" b="0" i="0" u="none" strike="noStrike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190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交通条件 </a:t>
                      </a:r>
                      <a:endParaRPr lang="zh-CN" altLang="en-US" sz="1200" b="0" i="0" u="none" strike="noStrike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□ 市区道路      □外环道路       □ 国道       □ 省道       □ 其它 </a:t>
                      </a:r>
                      <a:endParaRPr lang="zh-CN" altLang="en-US" sz="1200" b="0" i="0" u="none" strike="noStrike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615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竞争品牌 </a:t>
                      </a:r>
                      <a:endParaRPr lang="zh-CN" altLang="en-US" sz="1200" b="0" i="0" u="none" strike="noStrike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0" i="0" u="none" strike="noStrike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0" i="0" u="none" strike="noStrike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0" i="0" u="none" strike="noStrike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0" i="0" u="none" strike="noStrike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与本店距离 </a:t>
                      </a:r>
                      <a:endParaRPr lang="zh-CN" altLang="en-US" sz="1200" b="0" i="0" u="none" strike="noStrike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0" i="0" u="none" strike="noStrike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0" i="0" u="none" strike="noStrike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0" i="0" u="none" strike="noStrike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0" i="0" u="none" strike="noStrike" dirty="0">
                        <a:solidFill>
                          <a:srgbClr val="4E4F4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912" marR="6912" marT="69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692705" y="6567256"/>
            <a:ext cx="67839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备注：严格按照店面实际尺寸提报</a:t>
            </a:r>
            <a:endParaRPr lang="en-US" altLang="zh-CN" sz="12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096355" y="289445"/>
            <a:ext cx="1959972" cy="317634"/>
          </a:xfrm>
          <a:prstGeom prst="rect">
            <a:avLst/>
          </a:prstGeom>
          <a:noFill/>
          <a:ln w="3175">
            <a:solidFill>
              <a:srgbClr val="4E4F4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 fontAlgn="ctr"/>
            <a:r>
              <a:rPr lang="zh-CN" altLang="en-US" sz="12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□</a:t>
            </a:r>
            <a:r>
              <a:rPr lang="zh-CN" altLang="en-US" sz="12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”请使用“■” 替换</a:t>
            </a:r>
            <a:endParaRPr lang="zh-CN" altLang="en-US" sz="12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76424"/>
            <a:ext cx="8813800" cy="503237"/>
          </a:xfrm>
        </p:spPr>
        <p:txBody>
          <a:bodyPr>
            <a:normAutofit/>
          </a:bodyPr>
          <a:lstStyle/>
          <a:p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二、拟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建店信息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/拟建店简易平面图</a:t>
            </a:r>
            <a:endParaRPr lang="en-US" altLang="zh-CN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Group 544"/>
          <p:cNvGrpSpPr/>
          <p:nvPr/>
        </p:nvGrpSpPr>
        <p:grpSpPr bwMode="auto">
          <a:xfrm>
            <a:off x="1166495" y="1004570"/>
            <a:ext cx="9625965" cy="4410075"/>
            <a:chOff x="256" y="2064"/>
            <a:chExt cx="11254" cy="7024"/>
          </a:xfrm>
        </p:grpSpPr>
        <p:sp>
          <p:nvSpPr>
            <p:cNvPr id="6" name="Rectangle 518"/>
            <p:cNvSpPr>
              <a:spLocks noChangeArrowheads="1"/>
            </p:cNvSpPr>
            <p:nvPr/>
          </p:nvSpPr>
          <p:spPr bwMode="auto">
            <a:xfrm>
              <a:off x="256" y="2064"/>
              <a:ext cx="11254" cy="7024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2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拟建店简易平面图</a:t>
              </a:r>
              <a:endParaRPr lang="zh-CN" altLang="en-US" sz="1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endParaRPr>
            </a:p>
          </p:txBody>
        </p:sp>
        <p:sp>
          <p:nvSpPr>
            <p:cNvPr id="7" name="Rectangle 519"/>
            <p:cNvSpPr>
              <a:spLocks noChangeArrowheads="1"/>
            </p:cNvSpPr>
            <p:nvPr/>
          </p:nvSpPr>
          <p:spPr bwMode="auto">
            <a:xfrm>
              <a:off x="1113" y="3704"/>
              <a:ext cx="9567" cy="49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" name="Rectangle 520"/>
            <p:cNvSpPr>
              <a:spLocks noChangeArrowheads="1"/>
            </p:cNvSpPr>
            <p:nvPr/>
          </p:nvSpPr>
          <p:spPr bwMode="auto">
            <a:xfrm>
              <a:off x="349" y="2636"/>
              <a:ext cx="653" cy="6294"/>
            </a:xfrm>
            <a:prstGeom prst="rect">
              <a:avLst/>
            </a:prstGeom>
            <a:solidFill>
              <a:srgbClr val="E4EDF6"/>
            </a:solidFill>
            <a:ln w="9525">
              <a:solidFill>
                <a:srgbClr val="E4EDF6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1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1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1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2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X</a:t>
              </a:r>
              <a:endParaRPr lang="en-US" alt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X</a:t>
              </a:r>
              <a:endParaRPr lang="en-US" alt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大</a:t>
              </a:r>
              <a:endPara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道</a:t>
              </a:r>
              <a:endPara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Rectangle 521"/>
            <p:cNvSpPr>
              <a:spLocks noChangeArrowheads="1"/>
            </p:cNvSpPr>
            <p:nvPr/>
          </p:nvSpPr>
          <p:spPr bwMode="auto">
            <a:xfrm>
              <a:off x="4309" y="3042"/>
              <a:ext cx="3080" cy="43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拟建店土地纵深</a:t>
              </a:r>
              <a:r>
                <a:rPr lang="en-US" altLang="zh-CN" sz="1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xx</a:t>
              </a:r>
              <a:r>
                <a:rPr lang="zh-CN" altLang="en-US" sz="1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米</a:t>
              </a:r>
              <a:endParaRPr lang="zh-CN" altLang="en-US" sz="1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Rectangle 522"/>
            <p:cNvSpPr>
              <a:spLocks noChangeArrowheads="1"/>
            </p:cNvSpPr>
            <p:nvPr/>
          </p:nvSpPr>
          <p:spPr bwMode="auto">
            <a:xfrm>
              <a:off x="10769" y="4499"/>
              <a:ext cx="411" cy="37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R="0" lvl="0" indent="0" algn="just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建拟店土地宽度</a:t>
              </a:r>
              <a:r>
                <a:rPr lang="en-US" altLang="zh-CN" sz="1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xx</a:t>
              </a:r>
              <a:endParaRPr lang="en-US" altLang="zh-CN" sz="1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R="0" lvl="0" indent="0" algn="just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米</a:t>
              </a:r>
              <a:endParaRPr lang="zh-CN" altLang="en-US" sz="1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AutoShape 523"/>
            <p:cNvCxnSpPr>
              <a:cxnSpLocks noChangeShapeType="1"/>
            </p:cNvCxnSpPr>
            <p:nvPr/>
          </p:nvCxnSpPr>
          <p:spPr bwMode="auto">
            <a:xfrm>
              <a:off x="1113" y="3569"/>
              <a:ext cx="9567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4" name="AutoShape 524"/>
            <p:cNvCxnSpPr>
              <a:cxnSpLocks noChangeShapeType="1"/>
            </p:cNvCxnSpPr>
            <p:nvPr/>
          </p:nvCxnSpPr>
          <p:spPr bwMode="auto">
            <a:xfrm>
              <a:off x="10781" y="3779"/>
              <a:ext cx="0" cy="487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15" name="Rectangle 525"/>
            <p:cNvSpPr>
              <a:spLocks noChangeArrowheads="1"/>
            </p:cNvSpPr>
            <p:nvPr/>
          </p:nvSpPr>
          <p:spPr bwMode="auto">
            <a:xfrm>
              <a:off x="2440" y="4349"/>
              <a:ext cx="3335" cy="3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6" name="Rectangle 526"/>
            <p:cNvSpPr>
              <a:spLocks noChangeArrowheads="1"/>
            </p:cNvSpPr>
            <p:nvPr/>
          </p:nvSpPr>
          <p:spPr bwMode="auto">
            <a:xfrm>
              <a:off x="1870" y="5166"/>
              <a:ext cx="375" cy="334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展厅宽度</a:t>
              </a:r>
              <a:r>
                <a:rPr lang="en-US" altLang="zh-CN" sz="1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xx</a:t>
              </a:r>
              <a:r>
                <a:rPr lang="zh-CN" altLang="en-US" sz="1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米</a:t>
              </a:r>
              <a:endParaRPr lang="zh-CN" altLang="en-US" sz="1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7" name="AutoShape 527"/>
            <p:cNvCxnSpPr>
              <a:cxnSpLocks noChangeShapeType="1"/>
            </p:cNvCxnSpPr>
            <p:nvPr/>
          </p:nvCxnSpPr>
          <p:spPr bwMode="auto">
            <a:xfrm>
              <a:off x="4692" y="4349"/>
              <a:ext cx="0" cy="35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</a:ln>
          </p:spPr>
        </p:cxnSp>
        <p:sp>
          <p:nvSpPr>
            <p:cNvPr id="18" name="Rectangle 529"/>
            <p:cNvSpPr>
              <a:spLocks noChangeArrowheads="1"/>
            </p:cNvSpPr>
            <p:nvPr/>
          </p:nvSpPr>
          <p:spPr bwMode="auto">
            <a:xfrm>
              <a:off x="2795" y="3854"/>
              <a:ext cx="2351" cy="36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展厅纵深 </a:t>
              </a:r>
              <a:r>
                <a:rPr lang="en-US" altLang="zh-CN" sz="1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xx </a:t>
              </a:r>
              <a:r>
                <a:rPr lang="zh-CN" altLang="en-US" sz="1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米</a:t>
              </a:r>
              <a:endParaRPr lang="zh-CN" altLang="en-US" sz="1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Rectangle 530"/>
            <p:cNvSpPr>
              <a:spLocks noChangeArrowheads="1"/>
            </p:cNvSpPr>
            <p:nvPr/>
          </p:nvSpPr>
          <p:spPr bwMode="auto">
            <a:xfrm>
              <a:off x="5475" y="4349"/>
              <a:ext cx="4470" cy="3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0" name="Rectangle 531"/>
            <p:cNvSpPr>
              <a:spLocks noChangeArrowheads="1"/>
            </p:cNvSpPr>
            <p:nvPr/>
          </p:nvSpPr>
          <p:spPr bwMode="auto">
            <a:xfrm>
              <a:off x="6139" y="8025"/>
              <a:ext cx="3493" cy="30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售后维修车间纵深 </a:t>
              </a:r>
              <a:r>
                <a:rPr lang="en-US" altLang="zh-CN" sz="1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xx</a:t>
              </a:r>
              <a:r>
                <a:rPr lang="zh-CN" altLang="en-US" sz="1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米</a:t>
              </a:r>
              <a:endParaRPr lang="zh-CN" altLang="en-US" sz="1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Rectangle 532"/>
            <p:cNvSpPr>
              <a:spLocks noChangeArrowheads="1"/>
            </p:cNvSpPr>
            <p:nvPr/>
          </p:nvSpPr>
          <p:spPr bwMode="auto">
            <a:xfrm>
              <a:off x="4956" y="4860"/>
              <a:ext cx="404" cy="143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R="0" lvl="0" indent="0" algn="just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办</a:t>
              </a:r>
              <a:endParaRPr lang="zh-CN" altLang="en-US" sz="1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R="0" lvl="0" indent="0" algn="just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公</a:t>
              </a:r>
              <a:endParaRPr lang="zh-CN" altLang="en-US" sz="1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R="0" lvl="0" indent="0" algn="just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区</a:t>
              </a:r>
              <a:endParaRPr lang="zh-CN" altLang="en-US" sz="1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22" name="AutoShape 534"/>
            <p:cNvCxnSpPr>
              <a:cxnSpLocks noChangeShapeType="1"/>
            </p:cNvCxnSpPr>
            <p:nvPr/>
          </p:nvCxnSpPr>
          <p:spPr bwMode="auto">
            <a:xfrm>
              <a:off x="2287" y="4349"/>
              <a:ext cx="0" cy="35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23" name="AutoShape 535"/>
            <p:cNvCxnSpPr>
              <a:cxnSpLocks noChangeShapeType="1"/>
            </p:cNvCxnSpPr>
            <p:nvPr/>
          </p:nvCxnSpPr>
          <p:spPr bwMode="auto">
            <a:xfrm>
              <a:off x="2500" y="4259"/>
              <a:ext cx="2975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24" name="AutoShape 536"/>
            <p:cNvCxnSpPr>
              <a:cxnSpLocks noChangeShapeType="1"/>
            </p:cNvCxnSpPr>
            <p:nvPr/>
          </p:nvCxnSpPr>
          <p:spPr bwMode="auto">
            <a:xfrm>
              <a:off x="5475" y="8023"/>
              <a:ext cx="447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25" name="Rectangle 541"/>
            <p:cNvSpPr>
              <a:spLocks noChangeArrowheads="1"/>
            </p:cNvSpPr>
            <p:nvPr/>
          </p:nvSpPr>
          <p:spPr bwMode="auto">
            <a:xfrm>
              <a:off x="3113" y="5282"/>
              <a:ext cx="591" cy="12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展厅</a:t>
              </a:r>
              <a:endParaRPr lang="zh-CN" altLang="en-US" sz="1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Rectangle 543"/>
            <p:cNvSpPr>
              <a:spLocks noChangeArrowheads="1"/>
            </p:cNvSpPr>
            <p:nvPr/>
          </p:nvSpPr>
          <p:spPr bwMode="auto">
            <a:xfrm>
              <a:off x="6785" y="5055"/>
              <a:ext cx="2475" cy="148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endParaRPr>
            </a:p>
            <a:p>
              <a:pPr marR="0" lvl="0" indent="0" algn="just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车间</a:t>
              </a:r>
              <a:endParaRPr lang="zh-CN" altLang="en-US" sz="1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aphicFrame>
        <p:nvGraphicFramePr>
          <p:cNvPr id="28" name="表格 2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175423" y="5521797"/>
          <a:ext cx="9597390" cy="1231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870"/>
                <a:gridCol w="1235710"/>
                <a:gridCol w="1342390"/>
                <a:gridCol w="1076325"/>
                <a:gridCol w="1207770"/>
                <a:gridCol w="1254125"/>
                <a:gridCol w="1245870"/>
                <a:gridCol w="1243330"/>
              </a:tblGrid>
              <a:tr h="376555">
                <a:tc gridSpan="8">
                  <a:txBody>
                    <a:bodyPr/>
                    <a:lstStyle/>
                    <a:p>
                      <a:pPr algn="ctr"/>
                      <a:r>
                        <a:rPr lang="zh-CN" altLang="en-US" sz="1200" b="1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拟建店其他配套信息</a:t>
                      </a:r>
                      <a:endParaRPr lang="zh-CN" altLang="en-US" sz="1200" b="1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 hMerge="1">
                  <a:tcPr/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50" b="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现有电容量</a:t>
                      </a:r>
                      <a:endParaRPr lang="zh-CN" altLang="en-US" sz="1050" b="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50" b="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电容是否可增</a:t>
                      </a:r>
                      <a:endParaRPr lang="zh-CN" altLang="en-US" sz="1050" b="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50" b="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可增电容至</a:t>
                      </a:r>
                      <a:endParaRPr lang="zh-CN" altLang="en-US" sz="1050" b="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050" b="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充电桩</a:t>
                      </a:r>
                      <a:endParaRPr lang="zh-CN" altLang="en-US" sz="1050" b="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050" b="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试驾车位</a:t>
                      </a:r>
                      <a:endParaRPr lang="zh-CN" altLang="en-US" sz="1050" b="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050" b="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交付车位</a:t>
                      </a:r>
                      <a:endParaRPr lang="zh-CN" altLang="en-US" sz="1050" b="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50" b="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仓储车位</a:t>
                      </a:r>
                      <a:endParaRPr lang="zh-CN" altLang="en-US" sz="1050" b="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56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kw</a:t>
                      </a:r>
                      <a:endParaRPr lang="en-US" altLang="zh-CN" sz="1050" b="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50" b="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是</a:t>
                      </a:r>
                      <a:r>
                        <a:rPr lang="en-US" altLang="zh-CN" sz="1050" b="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/</a:t>
                      </a:r>
                      <a:r>
                        <a:rPr lang="zh-CN" altLang="en-US" sz="1050" b="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否</a:t>
                      </a:r>
                      <a:endParaRPr lang="zh-CN" altLang="en-US" sz="1050" b="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kw</a:t>
                      </a:r>
                      <a:endParaRPr lang="en-US" altLang="zh-CN" sz="1050" b="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50" b="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室内</a:t>
                      </a:r>
                      <a:r>
                        <a:rPr lang="en-US" altLang="zh-CN" sz="1050" b="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  </a:t>
                      </a:r>
                      <a:r>
                        <a:rPr lang="zh-CN" altLang="en-US" sz="1050" b="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个慢充</a:t>
                      </a:r>
                      <a:endParaRPr lang="zh-CN" altLang="en-US" sz="1050" b="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050" b="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室外</a:t>
                      </a:r>
                      <a:r>
                        <a:rPr lang="en-US" altLang="zh-CN" sz="1050" b="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 </a:t>
                      </a:r>
                      <a:r>
                        <a:rPr lang="zh-CN" altLang="en-US" sz="1050" b="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个快充</a:t>
                      </a:r>
                      <a:endParaRPr lang="zh-CN" altLang="en-US" sz="1050" b="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050" b="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室外</a:t>
                      </a:r>
                      <a:r>
                        <a:rPr lang="en-US" altLang="zh-CN" sz="1050" b="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 </a:t>
                      </a:r>
                      <a:r>
                        <a:rPr lang="zh-CN" altLang="en-US" sz="1050" b="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个慢充</a:t>
                      </a:r>
                      <a:endParaRPr lang="zh-CN" altLang="en-US" sz="1050" b="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050" b="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个</a:t>
                      </a:r>
                      <a:endParaRPr lang="zh-CN" altLang="en-US" sz="1050" b="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050" b="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个</a:t>
                      </a:r>
                      <a:endParaRPr lang="zh-CN" altLang="en-US" sz="1050" b="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50" b="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个</a:t>
                      </a:r>
                      <a:endParaRPr lang="zh-CN" altLang="en-US" sz="1050" b="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9" name="矩形 28"/>
          <p:cNvSpPr/>
          <p:nvPr/>
        </p:nvSpPr>
        <p:spPr>
          <a:xfrm>
            <a:off x="6396746" y="1361732"/>
            <a:ext cx="2826463" cy="412164"/>
          </a:xfrm>
          <a:prstGeom prst="rect">
            <a:avLst/>
          </a:prstGeom>
          <a:noFill/>
          <a:ln w="3175">
            <a:solidFill>
              <a:srgbClr val="4E4F4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备注是否内二层或可建内二层</a:t>
            </a:r>
            <a:endParaRPr lang="zh-CN" altLang="en-US" sz="14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0" name="直接箭头连接符 29"/>
          <p:cNvCxnSpPr>
            <a:stCxn id="29" idx="1"/>
          </p:cNvCxnSpPr>
          <p:nvPr/>
        </p:nvCxnSpPr>
        <p:spPr>
          <a:xfrm flipH="1">
            <a:off x="5374640" y="1567815"/>
            <a:ext cx="1022350" cy="2224405"/>
          </a:xfrm>
          <a:prstGeom prst="straightConnector1">
            <a:avLst/>
          </a:prstGeom>
          <a:ln>
            <a:solidFill>
              <a:srgbClr val="4E4F4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/>
          <p:nvPr/>
        </p:nvSpPr>
        <p:spPr>
          <a:xfrm>
            <a:off x="3646805" y="3792220"/>
            <a:ext cx="5517515" cy="532130"/>
          </a:xfrm>
          <a:prstGeom prst="rect">
            <a:avLst/>
          </a:prstGeom>
          <a:noFill/>
          <a:ln w="3175">
            <a:solidFill>
              <a:srgbClr val="4E4F4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严格按照申请店面实际尺寸绘制平面布局图，且符合实际比例尺寸</a:t>
            </a:r>
            <a:endParaRPr lang="zh-CN" altLang="en-US" sz="14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TABLE_BEAUTIFY" val="{3e634f62-b575-491e-bfc4-7502ef161f64}"/>
</p:tagLst>
</file>

<file path=ppt/tags/tag10.xml><?xml version="1.0" encoding="utf-8"?>
<p:tagLst xmlns:p="http://schemas.openxmlformats.org/presentationml/2006/main">
  <p:tag name="KSO_WM_UNIT_TABLE_BEAUTIFY" val="{5b48af71-df15-4b69-a64b-9dec412a0437}"/>
</p:tagLst>
</file>

<file path=ppt/tags/tag11.xml><?xml version="1.0" encoding="utf-8"?>
<p:tagLst xmlns:p="http://schemas.openxmlformats.org/presentationml/2006/main">
  <p:tag name="KSO_WM_UNIT_TABLE_BEAUTIFY" val="smartTable{ef49d04b-752f-42a8-a40e-f585e9097465}"/>
</p:tagLst>
</file>

<file path=ppt/tags/tag12.xml><?xml version="1.0" encoding="utf-8"?>
<p:tagLst xmlns:p="http://schemas.openxmlformats.org/presentationml/2006/main">
  <p:tag name="ISLIDE.GUIDESSETTING" val="{&quot;Id&quot;:&quot;GuidesStyle_None&quot;,&quot;Name&quot;:&quot;无&quot;,&quot;HeaderHeight&quot;:0.0,&quot;FooterHeight&quot;:0.0,&quot;SideMargin&quot;:0.0,&quot;TopMargin&quot;:0.0,&quot;BottomMargin&quot;:0.0,&quot;IntervalMargin&quot;:0.0,&quot;SettingType&quot;:&quot;System&quot;}"/>
  <p:tag name="COMMONDATA" val="eyJoZGlkIjoiMjdmM2NhMTc4ZWExMWMzOGI2ZWM5ODViZGE4N2U2ZWEifQ=="/>
</p:tagLst>
</file>

<file path=ppt/tags/tag2.xml><?xml version="1.0" encoding="utf-8"?>
<p:tagLst xmlns:p="http://schemas.openxmlformats.org/presentationml/2006/main">
  <p:tag name="KSO_WM_UNIT_TABLE_BEAUTIFY" val="{a9f4c1b0-90b0-4f77-8600-3f930b56e99a}"/>
</p:tagLst>
</file>

<file path=ppt/tags/tag3.xml><?xml version="1.0" encoding="utf-8"?>
<p:tagLst xmlns:p="http://schemas.openxmlformats.org/presentationml/2006/main">
  <p:tag name="KSO_WM_UNIT_TABLE_BEAUTIFY" val="{0a2b5e9e-e0c7-43ea-bf33-c04e0b435a3e}"/>
</p:tagLst>
</file>

<file path=ppt/tags/tag4.xml><?xml version="1.0" encoding="utf-8"?>
<p:tagLst xmlns:p="http://schemas.openxmlformats.org/presentationml/2006/main">
  <p:tag name="KSO_WM_UNIT_TABLE_BEAUTIFY" val="{99f6db36-7813-44b2-85b2-b0241b912724}"/>
  <p:tag name="TABLE_ENDDRAG_ORIGIN_RECT" val="523*438"/>
  <p:tag name="TABLE_ENDDRAG_RECT" val="431*79*523*438"/>
</p:tagLst>
</file>

<file path=ppt/tags/tag5.xml><?xml version="1.0" encoding="utf-8"?>
<p:tagLst xmlns:p="http://schemas.openxmlformats.org/presentationml/2006/main">
  <p:tag name="KSO_WM_UNIT_TABLE_BEAUTIFY" val="{29b7a76a-d6a1-4e27-8289-4cadc9a88c4b}"/>
</p:tagLst>
</file>

<file path=ppt/tags/tag6.xml><?xml version="1.0" encoding="utf-8"?>
<p:tagLst xmlns:p="http://schemas.openxmlformats.org/presentationml/2006/main">
  <p:tag name="KSO_WM_UNIT_TABLE_BEAUTIFY" val="{03ac2cbc-25d0-483e-bb75-4060ddc490ee}"/>
  <p:tag name="TABLE_ENDDRAG_ORIGIN_RECT" val="840*441"/>
  <p:tag name="TABLE_ENDDRAG_RECT" val="59*77*840*441"/>
</p:tagLst>
</file>

<file path=ppt/tags/tag7.xml><?xml version="1.0" encoding="utf-8"?>
<p:tagLst xmlns:p="http://schemas.openxmlformats.org/presentationml/2006/main">
  <p:tag name="KSO_WM_UNIT_TABLE_BEAUTIFY" val="smartTable{0b0753bc-c5a4-483d-9a89-62a71cc1adbe}"/>
  <p:tag name="TABLE_ENDDRAG_ORIGIN_RECT" val="755*97"/>
  <p:tag name="TABLE_ENDDRAG_RECT" val="92*434*755*97"/>
</p:tagLst>
</file>

<file path=ppt/tags/tag8.xml><?xml version="1.0" encoding="utf-8"?>
<p:tagLst xmlns:p="http://schemas.openxmlformats.org/presentationml/2006/main">
  <p:tag name="KSO_WM_UNIT_TABLE_BEAUTIFY" val="{5b48af71-df15-4b69-a64b-9dec412a0437}"/>
</p:tagLst>
</file>

<file path=ppt/tags/tag9.xml><?xml version="1.0" encoding="utf-8"?>
<p:tagLst xmlns:p="http://schemas.openxmlformats.org/presentationml/2006/main">
  <p:tag name="KSO_WM_UNIT_TABLE_BEAUTIFY" val="{5b48af71-df15-4b69-a64b-9dec412a0437}"/>
</p:tagLst>
</file>

<file path=ppt/theme/theme1.xml><?xml version="1.0" encoding="utf-8"?>
<a:theme xmlns:a="http://schemas.openxmlformats.org/drawingml/2006/main" name="Office 主题">
  <a:themeElements>
    <a:clrScheme name="合众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28B9E"/>
      </a:accent1>
      <a:accent2>
        <a:srgbClr val="00BED6"/>
      </a:accent2>
      <a:accent3>
        <a:srgbClr val="003B71"/>
      </a:accent3>
      <a:accent4>
        <a:srgbClr val="B3B9AC"/>
      </a:accent4>
      <a:accent5>
        <a:srgbClr val="000008"/>
      </a:accent5>
      <a:accent6>
        <a:srgbClr val="929A9F"/>
      </a:accent6>
      <a:hlink>
        <a:srgbClr val="0563C1"/>
      </a:hlink>
      <a:folHlink>
        <a:srgbClr val="954F72"/>
      </a:folHlink>
    </a:clrScheme>
    <a:fontScheme name="自定义 3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合众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28B9E"/>
      </a:accent1>
      <a:accent2>
        <a:srgbClr val="00BED6"/>
      </a:accent2>
      <a:accent3>
        <a:srgbClr val="003B71"/>
      </a:accent3>
      <a:accent4>
        <a:srgbClr val="B3B9AC"/>
      </a:accent4>
      <a:accent5>
        <a:srgbClr val="000008"/>
      </a:accent5>
      <a:accent6>
        <a:srgbClr val="929A9F"/>
      </a:accent6>
      <a:hlink>
        <a:srgbClr val="0563C1"/>
      </a:hlink>
      <a:folHlink>
        <a:srgbClr val="954F72"/>
      </a:folHlink>
    </a:clrScheme>
    <a:fontScheme name="自定义 3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2"/>
        </a:solidFill>
        <a:ln w="12700">
          <a:solidFill>
            <a:schemeClr val="tx1"/>
          </a:solidFill>
          <a:miter lim="800000"/>
        </a:ln>
      </a:spPr>
      <a:bodyPr wrap="square" lIns="90000" tIns="46800" rIns="90000" bIns="46800" anchor="ctr">
        <a:spAutoFit/>
      </a:bodyPr>
      <a:lstStyle>
        <a:defPPr>
          <a:defRPr/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合众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28B9E"/>
      </a:accent1>
      <a:accent2>
        <a:srgbClr val="00BED6"/>
      </a:accent2>
      <a:accent3>
        <a:srgbClr val="003B71"/>
      </a:accent3>
      <a:accent4>
        <a:srgbClr val="B3B9AC"/>
      </a:accent4>
      <a:accent5>
        <a:srgbClr val="000008"/>
      </a:accent5>
      <a:accent6>
        <a:srgbClr val="929A9F"/>
      </a:accent6>
      <a:hlink>
        <a:srgbClr val="0563C1"/>
      </a:hlink>
      <a:folHlink>
        <a:srgbClr val="954F72"/>
      </a:folHlink>
    </a:clrScheme>
    <a:fontScheme name="自定义 3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8611</Words>
  <Application>WPS 演示</Application>
  <PresentationFormat>宽屏</PresentationFormat>
  <Paragraphs>1648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26</vt:i4>
      </vt:variant>
    </vt:vector>
  </HeadingPairs>
  <TitlesOfParts>
    <vt:vector size="42" baseType="lpstr">
      <vt:lpstr>Arial</vt:lpstr>
      <vt:lpstr>宋体</vt:lpstr>
      <vt:lpstr>Wingdings</vt:lpstr>
      <vt:lpstr>Arial</vt:lpstr>
      <vt:lpstr>微软雅黑</vt:lpstr>
      <vt:lpstr>VW Headline OT-Book</vt:lpstr>
      <vt:lpstr>Segoe Print</vt:lpstr>
      <vt:lpstr>汉仪中黑简</vt:lpstr>
      <vt:lpstr>黑体</vt:lpstr>
      <vt:lpstr>Calibri</vt:lpstr>
      <vt:lpstr>Times New Roman</vt:lpstr>
      <vt:lpstr>Arial Unicode MS</vt:lpstr>
      <vt:lpstr>等线</vt:lpstr>
      <vt:lpstr>Office 主题</vt:lpstr>
      <vt:lpstr>4_Office 主题</vt:lpstr>
      <vt:lpstr>2_Office 主题</vt:lpstr>
      <vt:lpstr>哪吒汽车山海网申请报告</vt:lpstr>
      <vt:lpstr>一、申请单位信息/申请公司、股东信息</vt:lpstr>
      <vt:lpstr>一、申请单位信息/申请单位财务情况</vt:lpstr>
      <vt:lpstr>二、拟建店信息/拟申请区域（城市）商圈分布</vt:lpstr>
      <vt:lpstr>二、拟建店信息/拟申请区域竞品渠道情况</vt:lpstr>
      <vt:lpstr>二、拟建店信息/拟申请区域（城市）现有渠道分布</vt:lpstr>
      <vt:lpstr>二、拟建店信息/拟申请区域（城市）商圈分布</vt:lpstr>
      <vt:lpstr>二、拟建店信息/拟建店基础参数</vt:lpstr>
      <vt:lpstr>二、拟建店信息/拟建店简易平面图</vt:lpstr>
      <vt:lpstr>二、拟建店信息/拟建店相关照片-展厅外部</vt:lpstr>
      <vt:lpstr>二、拟建店信息/拟建店相关照片-展厅外部</vt:lpstr>
      <vt:lpstr>二、拟建店信息/拟建店相关照片-展厅内部</vt:lpstr>
      <vt:lpstr>二、拟建店信息/拟建店相关照片-展厅内部</vt:lpstr>
      <vt:lpstr>二、拟建店信息/拟建店相关照片-服务中心</vt:lpstr>
      <vt:lpstr>二、拟建店信息/拟建店相关照片-服务中心</vt:lpstr>
      <vt:lpstr>二、拟建店信息/拟建店相关照片-服务中心</vt:lpstr>
      <vt:lpstr>二、拟建店信息/拟建场地视频</vt:lpstr>
      <vt:lpstr>二、拟建店信息/拟建店管理团队简介</vt:lpstr>
      <vt:lpstr>三、拟建店建设、投资计划/经营、推广计划</vt:lpstr>
      <vt:lpstr>三、拟建店建设、投资计划/经营、推广计划</vt:lpstr>
      <vt:lpstr>PowerPoint 演示文稿</vt:lpstr>
      <vt:lpstr>四、附录/必备附件清单</vt:lpstr>
      <vt:lpstr>四、附录-需提交的资料（如资料较多，可自行增加页）</vt:lpstr>
      <vt:lpstr>四、附录-需提交的资料（如资料较多，可自行增加页）</vt:lpstr>
      <vt:lpstr>四、附录-需提交的资料（如资料较多，可自行增加页）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COW_bro</cp:lastModifiedBy>
  <cp:revision>391</cp:revision>
  <dcterms:created xsi:type="dcterms:W3CDTF">2019-08-28T17:34:00Z</dcterms:created>
  <dcterms:modified xsi:type="dcterms:W3CDTF">2022-11-09T07:29:50Z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2052-11.1.0.12598</vt:lpwstr>
  </property>
  <property fmtid="{D5CDD505-2E9C-101B-9397-08002B2CF9AE}" pid="3" name="ICV">
    <vt:lpwstr>B611188E81B94F2FA9E94E76499852C7</vt:lpwstr>
  </property>
</Properties>
</file>