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7" r:id="rId3"/>
    <p:sldMasterId id="2147483667" r:id="rId4"/>
    <p:sldMasterId id="2147483682" r:id="rId5"/>
  </p:sldMasterIdLst>
  <p:notesMasterIdLst>
    <p:notesMasterId r:id="rId12"/>
  </p:notesMasterIdLst>
  <p:sldIdLst>
    <p:sldId id="419" r:id="rId6"/>
    <p:sldId id="321" r:id="rId7"/>
    <p:sldId id="420" r:id="rId8"/>
    <p:sldId id="407" r:id="rId9"/>
    <p:sldId id="409" r:id="rId10"/>
    <p:sldId id="298" r:id="rId11"/>
    <p:sldId id="269" r:id="rId13"/>
    <p:sldId id="301" r:id="rId14"/>
    <p:sldId id="307" r:id="rId15"/>
    <p:sldId id="300" r:id="rId16"/>
    <p:sldId id="314" r:id="rId17"/>
    <p:sldId id="421" r:id="rId18"/>
    <p:sldId id="422" r:id="rId19"/>
    <p:sldId id="423" r:id="rId20"/>
    <p:sldId id="338" r:id="rId21"/>
    <p:sldId id="302" r:id="rId22"/>
    <p:sldId id="410" r:id="rId23"/>
    <p:sldId id="452" r:id="rId24"/>
    <p:sldId id="444" r:id="rId25"/>
    <p:sldId id="413" r:id="rId26"/>
    <p:sldId id="414" r:id="rId27"/>
    <p:sldId id="415" r:id="rId28"/>
    <p:sldId id="416" r:id="rId29"/>
    <p:sldId id="417" r:id="rId30"/>
    <p:sldId id="418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02826" initials="Z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F4F"/>
    <a:srgbClr val="E4EDF6"/>
    <a:srgbClr val="728BC6"/>
    <a:srgbClr val="BF1826"/>
    <a:srgbClr val="003B71"/>
    <a:srgbClr val="6E85BB"/>
    <a:srgbClr val="FFFFFF"/>
    <a:srgbClr val="595959"/>
    <a:srgbClr val="00BED6"/>
    <a:srgbClr val="C6C6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23" autoAdjust="0"/>
    <p:restoredTop sz="93767" autoAdjust="0"/>
  </p:normalViewPr>
  <p:slideViewPr>
    <p:cSldViewPr snapToGrid="0" snapToObjects="1">
      <p:cViewPr varScale="1">
        <p:scale>
          <a:sx n="80" d="100"/>
          <a:sy n="80" d="100"/>
        </p:scale>
        <p:origin x="926" y="48"/>
      </p:cViewPr>
      <p:guideLst>
        <p:guide orient="horz" pos="2140"/>
        <p:guide orient="horz" pos="520"/>
        <p:guide pos="3834"/>
        <p:guide pos="6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6" Type="http://schemas.openxmlformats.org/officeDocument/2006/relationships/tags" Target="tags/tag12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51D73-B247-9840-8AFB-D19559DEBD2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944FD-595B-974B-AF1F-913DC958117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944FD-595B-974B-AF1F-913DC958117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944FD-595B-974B-AF1F-913DC958117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944FD-595B-974B-AF1F-913DC958117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944FD-595B-974B-AF1F-913DC9581178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931400" y="6173786"/>
            <a:ext cx="18796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/>
            </a:fld>
            <a:endParaRPr kumimoji="1"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ctrTitle" hasCustomPrompt="1"/>
          </p:nvPr>
        </p:nvSpPr>
        <p:spPr>
          <a:xfrm>
            <a:off x="1041400" y="2710783"/>
            <a:ext cx="9019309" cy="532940"/>
          </a:xfrm>
        </p:spPr>
        <p:txBody>
          <a:bodyPr anchor="ctr">
            <a:normAutofit/>
          </a:bodyPr>
          <a:lstStyle>
            <a:lvl1pPr>
              <a:defRPr sz="3200" baseline="0"/>
            </a:lvl1pPr>
          </a:lstStyle>
          <a:p>
            <a:r>
              <a:rPr kumimoji="1" lang="zh-CN" altLang="en-US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报告标题</a:t>
            </a:r>
            <a:r>
              <a:rPr kumimoji="1" lang="en-US" altLang="en-US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kumimoji="1" lang="zh-CN" altLang="en-US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微软雅黑 加粗</a:t>
            </a:r>
            <a:r>
              <a:rPr kumimoji="1" lang="en-US" altLang="zh-CN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32</a:t>
            </a:r>
            <a:r>
              <a:rPr kumimoji="1" lang="zh-CN" altLang="en-US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号字 白色</a:t>
            </a:r>
            <a:endParaRPr kumimoji="1" lang="zh-CN" altLang="en-US" spc="100" dirty="0">
              <a:solidFill>
                <a:schemeClr val="bg1"/>
              </a:solidFill>
            </a:endParaRPr>
          </a:p>
        </p:txBody>
      </p:sp>
      <p:sp>
        <p:nvSpPr>
          <p:cNvPr id="9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041400" y="3614278"/>
            <a:ext cx="9019309" cy="520699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r>
              <a:rPr kumimoji="1" lang="zh-CN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副标题</a:t>
            </a:r>
            <a:r>
              <a:rPr kumimoji="1" lang="en-US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kumimoji="1" lang="zh-CN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微软雅黑 </a:t>
            </a:r>
            <a:r>
              <a:rPr kumimoji="1" lang="en-US" altLang="zh-CN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16</a:t>
            </a:r>
            <a:r>
              <a:rPr kumimoji="1" lang="zh-CN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号字</a:t>
            </a:r>
            <a:r>
              <a:rPr kumimoji="1" lang="en-US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kumimoji="1" lang="zh-CN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黑色</a:t>
            </a:r>
            <a:endParaRPr kumimoji="1" lang="zh-CN" altLang="en-US" sz="1600" kern="1400" spc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1041400" y="6188301"/>
            <a:ext cx="5076825" cy="336094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kumimoji="1" lang="zh-CN" altLang="en-US" sz="1400" kern="1400" spc="100" baseline="0" dirty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部门名称 微软雅黑 </a:t>
            </a:r>
            <a:r>
              <a:rPr kumimoji="1" lang="en-US" altLang="zh-CN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</a:t>
            </a:r>
            <a:r>
              <a:rPr kumimoji="1" lang="zh-CN" altLang="en-US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号字 白色</a:t>
            </a:r>
            <a:endParaRPr kumimoji="1" lang="zh-CN" altLang="en-US" sz="1400" kern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>
          <a:xfrm>
            <a:off x="9931400" y="6173786"/>
            <a:ext cx="18796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white"/>
                </a:solidFill>
              </a:rPr>
            </a:fld>
            <a:endParaRPr kumimoji="1" lang="zh-CN" altLang="en-US" dirty="0">
              <a:solidFill>
                <a:prstClr val="white"/>
              </a:solidFill>
            </a:endParaRPr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1041400" y="6188301"/>
            <a:ext cx="5076825" cy="336094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kumimoji="1" lang="zh-CN" altLang="en-US" sz="1400" kern="1400" spc="100" baseline="0" dirty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en-US" altLang="zh-CN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Department</a:t>
            </a:r>
            <a:r>
              <a:rPr kumimoji="1" lang="en-US" altLang="en-US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en-US" altLang="zh-CN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Arial 14 White</a:t>
            </a:r>
            <a:endParaRPr kumimoji="1" lang="zh-CN" altLang="en-US" sz="1400" kern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ctrTitle" hasCustomPrompt="1"/>
          </p:nvPr>
        </p:nvSpPr>
        <p:spPr>
          <a:xfrm>
            <a:off x="1041400" y="2710783"/>
            <a:ext cx="9019309" cy="53294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kumimoji="1" lang="en-US" altLang="zh-CN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Headline Arial Bold 32 White</a:t>
            </a:r>
            <a:endParaRPr kumimoji="1" lang="zh-CN" altLang="en-US" spc="100" dirty="0">
              <a:solidFill>
                <a:schemeClr val="bg1"/>
              </a:solidFill>
            </a:endParaRPr>
          </a:p>
        </p:txBody>
      </p:sp>
      <p:sp>
        <p:nvSpPr>
          <p:cNvPr id="11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041400" y="3614278"/>
            <a:ext cx="9019309" cy="520699"/>
          </a:xfrm>
        </p:spPr>
        <p:txBody>
          <a:bodyPr anchor="ctr">
            <a:normAutofit/>
          </a:bodyPr>
          <a:lstStyle>
            <a:lvl1pPr>
              <a:defRPr/>
            </a:lvl1pPr>
          </a:lstStyle>
          <a:p>
            <a:pPr marL="0" indent="0">
              <a:buNone/>
            </a:pPr>
            <a:r>
              <a:rPr kumimoji="1" lang="en-US" altLang="zh-CN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Subline Arial 16 White</a:t>
            </a:r>
            <a:endParaRPr kumimoji="1" lang="en-US" altLang="zh-CN" sz="1600" kern="1400" spc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 30"/>
          <p:cNvGrpSpPr/>
          <p:nvPr userDrawn="1"/>
        </p:nvGrpSpPr>
        <p:grpSpPr>
          <a:xfrm>
            <a:off x="0" y="-6375"/>
            <a:ext cx="12201547" cy="6864375"/>
            <a:chOff x="-1" y="-6375"/>
            <a:chExt cx="12201547" cy="6864375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6375"/>
              <a:ext cx="12201547" cy="686437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955" y="330386"/>
              <a:ext cx="1691635" cy="351437"/>
            </a:xfrm>
            <a:prstGeom prst="rect">
              <a:avLst/>
            </a:prstGeom>
          </p:spPr>
        </p:pic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-1" y="-6375"/>
            <a:ext cx="12192001" cy="1138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-257" y="273104"/>
            <a:ext cx="12192257" cy="629503"/>
            <a:chOff x="-257" y="273104"/>
            <a:chExt cx="12192257" cy="629503"/>
          </a:xfrm>
        </p:grpSpPr>
        <p:cxnSp>
          <p:nvCxnSpPr>
            <p:cNvPr id="18" name="直接连接符 17"/>
            <p:cNvCxnSpPr/>
            <p:nvPr userDrawn="1"/>
          </p:nvCxnSpPr>
          <p:spPr>
            <a:xfrm>
              <a:off x="0" y="902607"/>
              <a:ext cx="12192000" cy="0"/>
            </a:xfrm>
            <a:prstGeom prst="line">
              <a:avLst/>
            </a:prstGeom>
            <a:ln w="24130">
              <a:solidFill>
                <a:srgbClr val="6E85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 userDrawn="1"/>
          </p:nvSpPr>
          <p:spPr>
            <a:xfrm>
              <a:off x="-257" y="273104"/>
              <a:ext cx="72000" cy="356400"/>
            </a:xfrm>
            <a:prstGeom prst="rect">
              <a:avLst/>
            </a:prstGeom>
            <a:solidFill>
              <a:srgbClr val="6E85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108479" y="275585"/>
              <a:ext cx="1691635" cy="351437"/>
            </a:xfrm>
            <a:prstGeom prst="rect">
              <a:avLst/>
            </a:prstGeom>
          </p:spPr>
        </p:pic>
      </p:grp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419409" y="196498"/>
            <a:ext cx="8813800" cy="503237"/>
          </a:xfrm>
        </p:spPr>
        <p:txBody>
          <a:bodyPr>
            <a:normAutofit/>
          </a:bodyPr>
          <a:lstStyle>
            <a:lvl1pPr>
              <a:defRPr sz="2200" b="1"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目录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0" y="275585"/>
            <a:ext cx="12192000" cy="627022"/>
            <a:chOff x="0" y="275585"/>
            <a:chExt cx="12192000" cy="627022"/>
          </a:xfrm>
        </p:grpSpPr>
        <p:cxnSp>
          <p:nvCxnSpPr>
            <p:cNvPr id="3" name="直接连接符 2"/>
            <p:cNvCxnSpPr/>
            <p:nvPr userDrawn="1"/>
          </p:nvCxnSpPr>
          <p:spPr>
            <a:xfrm>
              <a:off x="0" y="902607"/>
              <a:ext cx="12192000" cy="0"/>
            </a:xfrm>
            <a:prstGeom prst="line">
              <a:avLst/>
            </a:prstGeom>
            <a:ln w="24130">
              <a:solidFill>
                <a:srgbClr val="4E4F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108479" y="275585"/>
              <a:ext cx="1691635" cy="351437"/>
            </a:xfrm>
            <a:prstGeom prst="rect">
              <a:avLst/>
            </a:prstGeom>
          </p:spPr>
        </p:pic>
      </p:grpSp>
      <p:sp>
        <p:nvSpPr>
          <p:cNvPr id="14" name="标题 1"/>
          <p:cNvSpPr>
            <a:spLocks noGrp="1"/>
          </p:cNvSpPr>
          <p:nvPr>
            <p:ph type="title" hasCustomPrompt="1"/>
          </p:nvPr>
        </p:nvSpPr>
        <p:spPr>
          <a:xfrm>
            <a:off x="419409" y="196498"/>
            <a:ext cx="8813800" cy="503237"/>
          </a:xfrm>
        </p:spPr>
        <p:txBody>
          <a:bodyPr>
            <a:normAutofit/>
          </a:bodyPr>
          <a:lstStyle>
            <a:lvl1pPr>
              <a:defRPr sz="2200" b="1"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标题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 30"/>
          <p:cNvGrpSpPr/>
          <p:nvPr userDrawn="1"/>
        </p:nvGrpSpPr>
        <p:grpSpPr>
          <a:xfrm>
            <a:off x="-1" y="-6375"/>
            <a:ext cx="12201547" cy="6864375"/>
            <a:chOff x="-1" y="-6375"/>
            <a:chExt cx="12201547" cy="6864375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6375"/>
              <a:ext cx="12201547" cy="686437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955" y="330386"/>
              <a:ext cx="1691635" cy="351437"/>
            </a:xfrm>
            <a:prstGeom prst="rect">
              <a:avLst/>
            </a:prstGeom>
          </p:spPr>
        </p:pic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6838950" y="1528527"/>
            <a:ext cx="5353050" cy="53294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7" name="标题 1"/>
          <p:cNvSpPr txBox="1"/>
          <p:nvPr userDrawn="1"/>
        </p:nvSpPr>
        <p:spPr>
          <a:xfrm>
            <a:off x="838200" y="296862"/>
            <a:ext cx="8813800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1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>
                <a:solidFill>
                  <a:prstClr val="black"/>
                </a:solidFill>
              </a:rPr>
              <a:t>标题  微软雅黑 加粗</a:t>
            </a:r>
            <a:r>
              <a:rPr kumimoji="1" lang="en-US" altLang="zh-CN" dirty="0">
                <a:solidFill>
                  <a:prstClr val="black"/>
                </a:solidFill>
              </a:rPr>
              <a:t> 22</a:t>
            </a:r>
            <a:r>
              <a:rPr kumimoji="1" lang="zh-CN" altLang="en-US" dirty="0">
                <a:solidFill>
                  <a:prstClr val="black"/>
                </a:solidFill>
              </a:rPr>
              <a:t>号字 黑</a:t>
            </a:r>
            <a:endParaRPr kumimoji="1" lang="zh-CN" altLang="en-US" dirty="0">
              <a:solidFill>
                <a:prstClr val="black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0" y="-6376"/>
            <a:ext cx="12201546" cy="686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6E85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931400" y="6173786"/>
            <a:ext cx="18796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white"/>
                </a:solidFill>
              </a:rPr>
            </a:fld>
            <a:endParaRPr kumimoji="1" lang="zh-CN" altLang="en-US" dirty="0">
              <a:solidFill>
                <a:prstClr val="white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71775" cy="97155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75"/>
            <a:ext cx="12201547" cy="686437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2pPr>
            <a:lvl3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3pPr>
            <a:lvl4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4pPr>
            <a:lvl5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55" y="330386"/>
            <a:ext cx="1691635" cy="351437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2" name="标题 1"/>
          <p:cNvSpPr txBox="1"/>
          <p:nvPr userDrawn="1"/>
        </p:nvSpPr>
        <p:spPr>
          <a:xfrm>
            <a:off x="838200" y="296862"/>
            <a:ext cx="8813800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1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>
                <a:solidFill>
                  <a:prstClr val="black"/>
                </a:solidFill>
              </a:rPr>
              <a:t>标题  微软雅黑 加粗</a:t>
            </a:r>
            <a:r>
              <a:rPr kumimoji="1" lang="en-US" altLang="zh-CN" dirty="0">
                <a:solidFill>
                  <a:prstClr val="black"/>
                </a:solidFill>
              </a:rPr>
              <a:t> 22</a:t>
            </a:r>
            <a:r>
              <a:rPr kumimoji="1" lang="zh-CN" altLang="en-US" dirty="0">
                <a:solidFill>
                  <a:prstClr val="black"/>
                </a:solidFill>
              </a:rPr>
              <a:t>号字 黑</a:t>
            </a:r>
            <a:endParaRPr kumimoji="1" lang="zh-CN" altLang="en-US" dirty="0">
              <a:solidFill>
                <a:prstClr val="black"/>
              </a:solidFill>
            </a:endParaRPr>
          </a:p>
        </p:txBody>
      </p:sp>
      <p:sp>
        <p:nvSpPr>
          <p:cNvPr id="21" name="矩形 20"/>
          <p:cNvSpPr/>
          <p:nvPr userDrawn="1"/>
        </p:nvSpPr>
        <p:spPr>
          <a:xfrm>
            <a:off x="-1" y="-6375"/>
            <a:ext cx="12192001" cy="1138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矩形 22"/>
          <p:cNvSpPr/>
          <p:nvPr userDrawn="1"/>
        </p:nvSpPr>
        <p:spPr>
          <a:xfrm>
            <a:off x="-1" y="-6375"/>
            <a:ext cx="12192001" cy="1138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4" name="组合 23"/>
          <p:cNvGrpSpPr/>
          <p:nvPr userDrawn="1"/>
        </p:nvGrpSpPr>
        <p:grpSpPr>
          <a:xfrm>
            <a:off x="-257" y="273104"/>
            <a:ext cx="12192257" cy="629503"/>
            <a:chOff x="-257" y="273104"/>
            <a:chExt cx="12192257" cy="629503"/>
          </a:xfrm>
        </p:grpSpPr>
        <p:cxnSp>
          <p:nvCxnSpPr>
            <p:cNvPr id="25" name="直接连接符 24"/>
            <p:cNvCxnSpPr/>
            <p:nvPr userDrawn="1"/>
          </p:nvCxnSpPr>
          <p:spPr>
            <a:xfrm>
              <a:off x="0" y="902607"/>
              <a:ext cx="12192000" cy="0"/>
            </a:xfrm>
            <a:prstGeom prst="line">
              <a:avLst/>
            </a:prstGeom>
            <a:ln w="24130">
              <a:solidFill>
                <a:srgbClr val="6E85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/>
            <p:cNvSpPr/>
            <p:nvPr userDrawn="1"/>
          </p:nvSpPr>
          <p:spPr>
            <a:xfrm>
              <a:off x="-257" y="273104"/>
              <a:ext cx="72000" cy="356400"/>
            </a:xfrm>
            <a:prstGeom prst="rect">
              <a:avLst/>
            </a:prstGeom>
            <a:solidFill>
              <a:srgbClr val="6E85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108479" y="275585"/>
              <a:ext cx="1691635" cy="351437"/>
            </a:xfrm>
            <a:prstGeom prst="rect">
              <a:avLst/>
            </a:prstGeom>
          </p:spPr>
        </p:pic>
      </p:grpSp>
      <p:sp>
        <p:nvSpPr>
          <p:cNvPr id="32" name="标题 1"/>
          <p:cNvSpPr>
            <a:spLocks noGrp="1"/>
          </p:cNvSpPr>
          <p:nvPr>
            <p:ph type="title" hasCustomPrompt="1"/>
          </p:nvPr>
        </p:nvSpPr>
        <p:spPr>
          <a:xfrm>
            <a:off x="419409" y="196498"/>
            <a:ext cx="8813800" cy="503237"/>
          </a:xfrm>
        </p:spPr>
        <p:txBody>
          <a:bodyPr>
            <a:normAutofit/>
          </a:bodyPr>
          <a:lstStyle>
            <a:lvl1pPr>
              <a:defRPr sz="2200" b="1"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目录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7" y="-2944"/>
            <a:ext cx="12193317" cy="6860944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931400" y="6173786"/>
            <a:ext cx="18796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white"/>
                </a:solidFill>
              </a:rPr>
            </a:fld>
            <a:endParaRPr kumimoji="1"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931400" y="6173786"/>
            <a:ext cx="18796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white"/>
                </a:solidFill>
              </a:rPr>
            </a:fld>
            <a:endParaRPr kumimoji="1"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ctrTitle" hasCustomPrompt="1"/>
          </p:nvPr>
        </p:nvSpPr>
        <p:spPr>
          <a:xfrm>
            <a:off x="1041400" y="2710783"/>
            <a:ext cx="9019309" cy="532940"/>
          </a:xfrm>
        </p:spPr>
        <p:txBody>
          <a:bodyPr anchor="ctr">
            <a:normAutofit/>
          </a:bodyPr>
          <a:lstStyle>
            <a:lvl1pPr>
              <a:defRPr/>
            </a:lvl1pPr>
          </a:lstStyle>
          <a:p>
            <a:r>
              <a:rPr kumimoji="1" lang="en-US" altLang="zh-CN" sz="2800" b="1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Headline Arial</a:t>
            </a:r>
            <a:r>
              <a:rPr kumimoji="1" lang="zh-CN" altLang="en-US" sz="2800" b="1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en-US" altLang="zh-CN" sz="2800" b="1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Bold 28 White</a:t>
            </a:r>
            <a:endParaRPr kumimoji="1"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8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041400" y="3614278"/>
            <a:ext cx="9019309" cy="520699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r>
              <a:rPr kumimoji="1" lang="en-US" altLang="zh-CN" sz="16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Subline Arial 16 White</a:t>
            </a:r>
            <a:endParaRPr kumimoji="1" lang="zh-CN" altLang="en-US" sz="1600" kern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>
          <a:xfrm>
            <a:off x="9931400" y="6173786"/>
            <a:ext cx="18796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white"/>
                </a:solidFill>
              </a:rPr>
            </a:fld>
            <a:endParaRPr kumimoji="1"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>
          <a:xfrm>
            <a:off x="9931400" y="6173786"/>
            <a:ext cx="18796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/>
            </a:fld>
            <a:endParaRPr kumimoji="1" lang="zh-CN" altLang="en-US" dirty="0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1041400" y="6188301"/>
            <a:ext cx="5076825" cy="336094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kumimoji="1" lang="zh-CN" altLang="en-US" sz="1400" kern="1400" spc="100" baseline="0" dirty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en-US" altLang="zh-CN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Department</a:t>
            </a:r>
            <a:r>
              <a:rPr kumimoji="1" lang="en-US" altLang="en-US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en-US" altLang="zh-CN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Arial 14 White</a:t>
            </a:r>
            <a:endParaRPr kumimoji="1" lang="zh-CN" altLang="en-US" sz="1400" kern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ctrTitle" hasCustomPrompt="1"/>
          </p:nvPr>
        </p:nvSpPr>
        <p:spPr>
          <a:xfrm>
            <a:off x="1041400" y="2710783"/>
            <a:ext cx="9019309" cy="53294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kumimoji="1" lang="en-US" altLang="zh-CN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Headline Arial Bold 32 White</a:t>
            </a:r>
            <a:endParaRPr kumimoji="1" lang="zh-CN" altLang="en-US" spc="100" dirty="0">
              <a:solidFill>
                <a:schemeClr val="bg1"/>
              </a:solidFill>
            </a:endParaRPr>
          </a:p>
        </p:txBody>
      </p:sp>
      <p:sp>
        <p:nvSpPr>
          <p:cNvPr id="11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041400" y="3614278"/>
            <a:ext cx="9019309" cy="520699"/>
          </a:xfrm>
        </p:spPr>
        <p:txBody>
          <a:bodyPr anchor="ctr">
            <a:normAutofit/>
          </a:bodyPr>
          <a:lstStyle>
            <a:lvl1pPr>
              <a:defRPr/>
            </a:lvl1pPr>
          </a:lstStyle>
          <a:p>
            <a:pPr marL="0" indent="0">
              <a:buNone/>
            </a:pPr>
            <a:r>
              <a:rPr kumimoji="1" lang="en-US" altLang="zh-CN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Subline Arial 16 White</a:t>
            </a:r>
            <a:endParaRPr kumimoji="1" lang="en-US" altLang="zh-CN" sz="1600" kern="1400" spc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 30"/>
          <p:cNvGrpSpPr/>
          <p:nvPr userDrawn="1"/>
        </p:nvGrpSpPr>
        <p:grpSpPr>
          <a:xfrm>
            <a:off x="-1" y="-6375"/>
            <a:ext cx="12201547" cy="6864375"/>
            <a:chOff x="-1" y="-6375"/>
            <a:chExt cx="12201547" cy="6864375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6375"/>
              <a:ext cx="12201547" cy="6864375"/>
            </a:xfrm>
            <a:prstGeom prst="rect">
              <a:avLst/>
            </a:prstGeom>
            <a:solidFill>
              <a:srgbClr val="04A8BA"/>
            </a:solidFill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955" y="330386"/>
              <a:ext cx="1691635" cy="351437"/>
            </a:xfrm>
            <a:prstGeom prst="rect">
              <a:avLst/>
            </a:prstGeom>
          </p:spPr>
        </p:pic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218730"/>
            <a:ext cx="8813800" cy="574748"/>
          </a:xfrm>
        </p:spPr>
        <p:txBody>
          <a:bodyPr>
            <a:normAutofit/>
          </a:bodyPr>
          <a:lstStyle>
            <a:lvl1pPr>
              <a:defRPr sz="2200" b="1"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目录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  <p:sp>
        <p:nvSpPr>
          <p:cNvPr id="10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7" name="矩形 16"/>
          <p:cNvSpPr/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rgbClr val="04A8BA"/>
          </a:soli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75"/>
            <a:ext cx="12201547" cy="686437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55" y="330386"/>
            <a:ext cx="1691635" cy="351437"/>
          </a:xfrm>
          <a:prstGeom prst="rect">
            <a:avLst/>
          </a:prstGeom>
        </p:spPr>
      </p:pic>
      <p:sp>
        <p:nvSpPr>
          <p:cNvPr id="18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218730"/>
            <a:ext cx="8813800" cy="574748"/>
          </a:xfrm>
        </p:spPr>
        <p:txBody>
          <a:bodyPr>
            <a:normAutofit/>
          </a:bodyPr>
          <a:lstStyle>
            <a:lvl1pPr>
              <a:defRPr sz="2200" spc="100" baseline="0">
                <a:latin typeface="+mj-lt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en-US" altLang="zh-CN" dirty="0"/>
              <a:t>Content</a:t>
            </a:r>
            <a:endParaRPr kumimoji="1" lang="zh-CN" altLang="en-US" dirty="0"/>
          </a:p>
        </p:txBody>
      </p:sp>
      <p:sp>
        <p:nvSpPr>
          <p:cNvPr id="14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9" name="矩形 18"/>
          <p:cNvSpPr/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rgbClr val="04A8BA"/>
          </a:soli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" y="1"/>
            <a:ext cx="12193316" cy="6860944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2pPr>
            <a:lvl3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3pPr>
            <a:lvl4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4pPr>
            <a:lvl5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55" y="330386"/>
            <a:ext cx="1691635" cy="351437"/>
          </a:xfrm>
          <a:prstGeom prst="rect">
            <a:avLst/>
          </a:prstGeom>
        </p:spPr>
      </p:pic>
      <p:sp>
        <p:nvSpPr>
          <p:cNvPr id="18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218730"/>
            <a:ext cx="8813800" cy="574748"/>
          </a:xfrm>
        </p:spPr>
        <p:txBody>
          <a:bodyPr>
            <a:normAutofit/>
          </a:bodyPr>
          <a:lstStyle>
            <a:lvl1pPr>
              <a:defRPr sz="2200" b="1"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标题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  <p:sp>
        <p:nvSpPr>
          <p:cNvPr id="15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0" name="矩形 19"/>
          <p:cNvSpPr/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rgbClr val="04A8BA"/>
          </a:soli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" y="1"/>
            <a:ext cx="12193316" cy="6860944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pc="1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pc="1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pc="1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pc="1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pc="1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55" y="330386"/>
            <a:ext cx="1691635" cy="351437"/>
          </a:xfrm>
          <a:prstGeom prst="rect">
            <a:avLst/>
          </a:prstGeom>
        </p:spPr>
      </p:pic>
      <p:sp>
        <p:nvSpPr>
          <p:cNvPr id="18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218730"/>
            <a:ext cx="8813800" cy="574748"/>
          </a:xfrm>
        </p:spPr>
        <p:txBody>
          <a:bodyPr>
            <a:normAutofit/>
          </a:bodyPr>
          <a:lstStyle>
            <a:lvl1pPr>
              <a:defRPr sz="2200" b="1" spc="100" baseline="0">
                <a:latin typeface="+mj-ea"/>
                <a:ea typeface="+mj-ea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标题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  <p:sp>
        <p:nvSpPr>
          <p:cNvPr id="15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0" name="矩形 19"/>
          <p:cNvSpPr/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rgbClr val="04A8BA"/>
          </a:soli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" y="1"/>
            <a:ext cx="12193316" cy="686094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55" y="330386"/>
            <a:ext cx="1691635" cy="351437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8" name="矩形 17"/>
          <p:cNvSpPr/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rgbClr val="04A8BA"/>
          </a:soli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" y="1"/>
            <a:ext cx="12193316" cy="686094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Click to edit Master title style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55" y="330386"/>
            <a:ext cx="1691635" cy="351437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7" name="矩形 16"/>
          <p:cNvSpPr/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rgbClr val="04A8BA"/>
          </a:soli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" y="1"/>
            <a:ext cx="12193316" cy="6860944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2pPr>
            <a:lvl3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3pPr>
            <a:lvl4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4pPr>
            <a:lvl5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2pPr>
            <a:lvl3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3pPr>
            <a:lvl4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4pPr>
            <a:lvl5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55" y="330386"/>
            <a:ext cx="1691635" cy="351437"/>
          </a:xfrm>
          <a:prstGeom prst="rect">
            <a:avLst/>
          </a:prstGeom>
        </p:spPr>
      </p:pic>
      <p:sp>
        <p:nvSpPr>
          <p:cNvPr id="20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218730"/>
            <a:ext cx="8813800" cy="574748"/>
          </a:xfrm>
        </p:spPr>
        <p:txBody>
          <a:bodyPr>
            <a:normAutofit/>
          </a:bodyPr>
          <a:lstStyle>
            <a:lvl1pPr>
              <a:defRPr sz="2200" b="1"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标题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  <p:sp>
        <p:nvSpPr>
          <p:cNvPr id="17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31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32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1" name="矩形 20"/>
          <p:cNvSpPr/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rgbClr val="04A8BA"/>
          </a:soli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" y="1"/>
            <a:ext cx="12193316" cy="6860944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55" y="330386"/>
            <a:ext cx="1691635" cy="351437"/>
          </a:xfrm>
          <a:prstGeom prst="rect">
            <a:avLst/>
          </a:prstGeom>
        </p:spPr>
      </p:pic>
      <p:sp>
        <p:nvSpPr>
          <p:cNvPr id="20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218730"/>
            <a:ext cx="8813800" cy="574748"/>
          </a:xfrm>
        </p:spPr>
        <p:txBody>
          <a:bodyPr>
            <a:normAutofit/>
          </a:bodyPr>
          <a:lstStyle>
            <a:lvl1pPr>
              <a:defRPr sz="2200" spc="100" baseline="0">
                <a:latin typeface="+mj-lt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en-US" altLang="zh-CN" dirty="0"/>
              <a:t>Content</a:t>
            </a:r>
            <a:endParaRPr kumimoji="1" lang="zh-CN" altLang="en-US" dirty="0"/>
          </a:p>
        </p:txBody>
      </p:sp>
      <p:sp>
        <p:nvSpPr>
          <p:cNvPr id="17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9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31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32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1" name="矩形 20"/>
          <p:cNvSpPr/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rgbClr val="04A8BA"/>
          </a:soli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rgbClr val="04A8BA"/>
          </a:soli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7" y="-2944"/>
            <a:ext cx="12193317" cy="686094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 bwMode="auto">
          <a:xfrm>
            <a:off x="0" y="-14288"/>
            <a:ext cx="12192000" cy="6872288"/>
          </a:xfrm>
          <a:prstGeom prst="rect">
            <a:avLst/>
          </a:prstGeom>
          <a:solidFill>
            <a:srgbClr val="04A8BA"/>
          </a:soli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5145472" y="2548413"/>
            <a:ext cx="1746885" cy="17468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 30"/>
          <p:cNvGrpSpPr/>
          <p:nvPr userDrawn="1"/>
        </p:nvGrpSpPr>
        <p:grpSpPr>
          <a:xfrm>
            <a:off x="0" y="-6375"/>
            <a:ext cx="12201547" cy="6864375"/>
            <a:chOff x="-1" y="-6375"/>
            <a:chExt cx="12201547" cy="6864375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1" y="-6375"/>
              <a:ext cx="12201547" cy="686437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10080955" y="330386"/>
              <a:ext cx="1691635" cy="351437"/>
            </a:xfrm>
            <a:prstGeom prst="rect">
              <a:avLst/>
            </a:prstGeom>
          </p:spPr>
        </p:pic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41C817-3DFF-A64A-85F8-46CAA615CCCC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-1" y="-6375"/>
            <a:ext cx="12192001" cy="1138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-257" y="273104"/>
            <a:ext cx="12192257" cy="629503"/>
            <a:chOff x="-257" y="273104"/>
            <a:chExt cx="12192257" cy="629503"/>
          </a:xfrm>
        </p:grpSpPr>
        <p:cxnSp>
          <p:nvCxnSpPr>
            <p:cNvPr id="18" name="直接连接符 17"/>
            <p:cNvCxnSpPr/>
            <p:nvPr userDrawn="1"/>
          </p:nvCxnSpPr>
          <p:spPr>
            <a:xfrm>
              <a:off x="0" y="902607"/>
              <a:ext cx="12192000" cy="0"/>
            </a:xfrm>
            <a:prstGeom prst="line">
              <a:avLst/>
            </a:prstGeom>
            <a:ln w="24130">
              <a:solidFill>
                <a:srgbClr val="6E85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 userDrawn="1"/>
          </p:nvSpPr>
          <p:spPr>
            <a:xfrm>
              <a:off x="-257" y="273104"/>
              <a:ext cx="72000" cy="356400"/>
            </a:xfrm>
            <a:prstGeom prst="rect">
              <a:avLst/>
            </a:prstGeom>
            <a:solidFill>
              <a:srgbClr val="6E85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10108479" y="275585"/>
              <a:ext cx="1691635" cy="351437"/>
            </a:xfrm>
            <a:prstGeom prst="rect">
              <a:avLst/>
            </a:prstGeom>
          </p:spPr>
        </p:pic>
      </p:grp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419409" y="196498"/>
            <a:ext cx="8813800" cy="503237"/>
          </a:xfrm>
        </p:spPr>
        <p:txBody>
          <a:bodyPr>
            <a:normAutofit/>
          </a:bodyPr>
          <a:lstStyle>
            <a:lvl1pPr>
              <a:defRPr sz="2200" b="1"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目录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-257" y="273104"/>
            <a:ext cx="12192257" cy="629503"/>
            <a:chOff x="-257" y="273104"/>
            <a:chExt cx="12192257" cy="629503"/>
          </a:xfrm>
        </p:grpSpPr>
        <p:cxnSp>
          <p:nvCxnSpPr>
            <p:cNvPr id="3" name="直接连接符 2"/>
            <p:cNvCxnSpPr/>
            <p:nvPr userDrawn="1"/>
          </p:nvCxnSpPr>
          <p:spPr>
            <a:xfrm>
              <a:off x="0" y="902607"/>
              <a:ext cx="12192000" cy="0"/>
            </a:xfrm>
            <a:prstGeom prst="line">
              <a:avLst/>
            </a:prstGeom>
            <a:ln w="24130">
              <a:solidFill>
                <a:srgbClr val="6E85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 userDrawn="1"/>
          </p:nvSpPr>
          <p:spPr>
            <a:xfrm>
              <a:off x="-257" y="273104"/>
              <a:ext cx="72000" cy="356400"/>
            </a:xfrm>
            <a:prstGeom prst="rect">
              <a:avLst/>
            </a:prstGeom>
            <a:solidFill>
              <a:srgbClr val="6E85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108479" y="275585"/>
              <a:ext cx="1691635" cy="351437"/>
            </a:xfrm>
            <a:prstGeom prst="rect">
              <a:avLst/>
            </a:prstGeom>
          </p:spPr>
        </p:pic>
      </p:grpSp>
      <p:sp>
        <p:nvSpPr>
          <p:cNvPr id="14" name="标题 1"/>
          <p:cNvSpPr>
            <a:spLocks noGrp="1"/>
          </p:cNvSpPr>
          <p:nvPr>
            <p:ph type="title" hasCustomPrompt="1"/>
          </p:nvPr>
        </p:nvSpPr>
        <p:spPr>
          <a:xfrm>
            <a:off x="419409" y="196498"/>
            <a:ext cx="8813800" cy="503237"/>
          </a:xfrm>
        </p:spPr>
        <p:txBody>
          <a:bodyPr>
            <a:normAutofit/>
          </a:bodyPr>
          <a:lstStyle>
            <a:lvl1pPr>
              <a:defRPr sz="2200" b="1"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标题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  <p:sp>
        <p:nvSpPr>
          <p:cNvPr id="15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buSzPct val="100000"/>
              <a:defRPr/>
            </a:pPr>
            <a:r>
              <a:rPr lang="en-US" altLang="zh-CN" sz="1200" b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solidFill>
                <a:prstClr val="white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177605" y="6453266"/>
            <a:ext cx="178879" cy="176398"/>
          </a:xfrm>
          <a:prstGeom prst="rect">
            <a:avLst/>
          </a:prstGeom>
        </p:spPr>
        <p:txBody>
          <a:bodyPr lIns="55313" tIns="55313" rIns="55313" bIns="55313" anchor="ctr"/>
          <a:lstStyle>
            <a:lvl1pPr algn="r" defTabSz="553085">
              <a:defRPr sz="1150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931400" y="6173786"/>
            <a:ext cx="18796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/>
            </a:fld>
            <a:endParaRPr kumimoji="1" lang="zh-CN" altLang="en-US" dirty="0"/>
          </a:p>
        </p:txBody>
      </p:sp>
      <p:sp>
        <p:nvSpPr>
          <p:cNvPr id="6" name="标题 1"/>
          <p:cNvSpPr>
            <a:spLocks noGrp="1"/>
          </p:cNvSpPr>
          <p:nvPr>
            <p:ph type="ctrTitle" hasCustomPrompt="1"/>
          </p:nvPr>
        </p:nvSpPr>
        <p:spPr>
          <a:xfrm>
            <a:off x="1041400" y="2710783"/>
            <a:ext cx="9019309" cy="532940"/>
          </a:xfrm>
        </p:spPr>
        <p:txBody>
          <a:bodyPr anchor="ctr">
            <a:normAutofit/>
          </a:bodyPr>
          <a:lstStyle>
            <a:lvl1pPr>
              <a:defRPr sz="3200" baseline="0"/>
            </a:lvl1pPr>
          </a:lstStyle>
          <a:p>
            <a:r>
              <a:rPr kumimoji="1" lang="zh-CN" altLang="en-US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报告标题</a:t>
            </a:r>
            <a:r>
              <a:rPr kumimoji="1" lang="en-US" altLang="en-US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kumimoji="1" lang="zh-CN" altLang="en-US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微软雅黑 加粗</a:t>
            </a:r>
            <a:r>
              <a:rPr kumimoji="1" lang="en-US" altLang="zh-CN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32</a:t>
            </a:r>
            <a:r>
              <a:rPr kumimoji="1" lang="zh-CN" altLang="en-US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号字 白色</a:t>
            </a:r>
            <a:endParaRPr kumimoji="1" lang="zh-CN" altLang="en-US" spc="100" dirty="0">
              <a:solidFill>
                <a:schemeClr val="bg1"/>
              </a:solidFill>
            </a:endParaRPr>
          </a:p>
        </p:txBody>
      </p:sp>
      <p:sp>
        <p:nvSpPr>
          <p:cNvPr id="9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041400" y="3614278"/>
            <a:ext cx="9019309" cy="520699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r>
              <a:rPr kumimoji="1" lang="zh-CN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副标题</a:t>
            </a:r>
            <a:r>
              <a:rPr kumimoji="1" lang="en-US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kumimoji="1" lang="zh-CN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微软雅黑 </a:t>
            </a:r>
            <a:r>
              <a:rPr kumimoji="1" lang="en-US" altLang="zh-CN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16</a:t>
            </a:r>
            <a:r>
              <a:rPr kumimoji="1" lang="zh-CN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号字</a:t>
            </a:r>
            <a:r>
              <a:rPr kumimoji="1" lang="en-US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kumimoji="1" lang="zh-CN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黑色</a:t>
            </a:r>
            <a:endParaRPr kumimoji="1" lang="zh-CN" altLang="en-US" sz="1600" kern="1400" spc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1041400" y="6188301"/>
            <a:ext cx="5076825" cy="336094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kumimoji="1" lang="zh-CN" altLang="en-US" sz="1400" kern="1400" spc="100" baseline="0" dirty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部门名称 微软雅黑 </a:t>
            </a:r>
            <a:r>
              <a:rPr kumimoji="1" lang="en-US" altLang="zh-CN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</a:t>
            </a:r>
            <a:r>
              <a:rPr kumimoji="1" lang="zh-CN" altLang="en-US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号字 白色</a:t>
            </a:r>
            <a:endParaRPr kumimoji="1" lang="zh-CN" altLang="en-US" sz="1400" kern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>
          <a:xfrm>
            <a:off x="9931400" y="6173786"/>
            <a:ext cx="18796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/>
            </a:fld>
            <a:endParaRPr kumimoji="1" lang="zh-CN" altLang="en-US" dirty="0"/>
          </a:p>
        </p:txBody>
      </p:sp>
      <p:sp>
        <p:nvSpPr>
          <p:cNvPr id="6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1041400" y="6188301"/>
            <a:ext cx="5076825" cy="336094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kumimoji="1" lang="zh-CN" altLang="en-US" sz="1400" kern="1400" spc="100" baseline="0" dirty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en-US" altLang="zh-CN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Department</a:t>
            </a:r>
            <a:r>
              <a:rPr kumimoji="1" lang="en-US" altLang="en-US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en-US" altLang="zh-CN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Arial 14 White</a:t>
            </a:r>
            <a:endParaRPr kumimoji="1" lang="zh-CN" altLang="en-US" sz="1400" kern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ctrTitle" hasCustomPrompt="1"/>
          </p:nvPr>
        </p:nvSpPr>
        <p:spPr>
          <a:xfrm>
            <a:off x="1041400" y="2710783"/>
            <a:ext cx="9019309" cy="53294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kumimoji="1" lang="en-US" altLang="zh-CN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Headline Arial Bold 32 White</a:t>
            </a:r>
            <a:endParaRPr kumimoji="1" lang="zh-CN" altLang="en-US" spc="100" dirty="0">
              <a:solidFill>
                <a:schemeClr val="bg1"/>
              </a:solidFill>
            </a:endParaRPr>
          </a:p>
        </p:txBody>
      </p:sp>
      <p:sp>
        <p:nvSpPr>
          <p:cNvPr id="11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041400" y="3614278"/>
            <a:ext cx="9019309" cy="520699"/>
          </a:xfrm>
        </p:spPr>
        <p:txBody>
          <a:bodyPr anchor="ctr">
            <a:normAutofit/>
          </a:bodyPr>
          <a:lstStyle>
            <a:lvl1pPr>
              <a:defRPr/>
            </a:lvl1pPr>
          </a:lstStyle>
          <a:p>
            <a:pPr marL="0" indent="0">
              <a:buNone/>
            </a:pPr>
            <a:r>
              <a:rPr kumimoji="1" lang="en-US" altLang="zh-CN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Subline Arial 16 White</a:t>
            </a:r>
            <a:endParaRPr kumimoji="1" lang="en-US" altLang="zh-CN" sz="1600" kern="1400" spc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 30"/>
          <p:cNvGrpSpPr/>
          <p:nvPr userDrawn="1"/>
        </p:nvGrpSpPr>
        <p:grpSpPr>
          <a:xfrm>
            <a:off x="0" y="-6375"/>
            <a:ext cx="12201547" cy="6864375"/>
            <a:chOff x="-1" y="-6375"/>
            <a:chExt cx="12201547" cy="6864375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6375"/>
              <a:ext cx="12201547" cy="686437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955" y="330386"/>
              <a:ext cx="1691635" cy="351437"/>
            </a:xfrm>
            <a:prstGeom prst="rect">
              <a:avLst/>
            </a:prstGeom>
          </p:spPr>
        </p:pic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41C817-3DFF-A64A-85F8-46CAA615CCCC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-1" y="-6375"/>
            <a:ext cx="12192001" cy="1138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-257" y="273104"/>
            <a:ext cx="12192257" cy="629503"/>
            <a:chOff x="-257" y="273104"/>
            <a:chExt cx="12192257" cy="629503"/>
          </a:xfrm>
        </p:grpSpPr>
        <p:cxnSp>
          <p:nvCxnSpPr>
            <p:cNvPr id="18" name="直接连接符 17"/>
            <p:cNvCxnSpPr/>
            <p:nvPr userDrawn="1"/>
          </p:nvCxnSpPr>
          <p:spPr>
            <a:xfrm>
              <a:off x="0" y="902607"/>
              <a:ext cx="12192000" cy="0"/>
            </a:xfrm>
            <a:prstGeom prst="line">
              <a:avLst/>
            </a:prstGeom>
            <a:ln w="24130">
              <a:solidFill>
                <a:srgbClr val="6E85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 userDrawn="1"/>
          </p:nvSpPr>
          <p:spPr>
            <a:xfrm>
              <a:off x="-257" y="273104"/>
              <a:ext cx="72000" cy="356400"/>
            </a:xfrm>
            <a:prstGeom prst="rect">
              <a:avLst/>
            </a:prstGeom>
            <a:solidFill>
              <a:srgbClr val="6E85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108479" y="275585"/>
              <a:ext cx="1691635" cy="351437"/>
            </a:xfrm>
            <a:prstGeom prst="rect">
              <a:avLst/>
            </a:prstGeom>
          </p:spPr>
        </p:pic>
      </p:grp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419409" y="196498"/>
            <a:ext cx="8813800" cy="503237"/>
          </a:xfrm>
        </p:spPr>
        <p:txBody>
          <a:bodyPr>
            <a:normAutofit/>
          </a:bodyPr>
          <a:lstStyle>
            <a:lvl1pPr>
              <a:defRPr sz="2200" b="1"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目录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0" y="275585"/>
            <a:ext cx="12192000" cy="627022"/>
            <a:chOff x="0" y="275585"/>
            <a:chExt cx="12192000" cy="627022"/>
          </a:xfrm>
        </p:grpSpPr>
        <p:cxnSp>
          <p:nvCxnSpPr>
            <p:cNvPr id="3" name="直接连接符 2"/>
            <p:cNvCxnSpPr/>
            <p:nvPr userDrawn="1"/>
          </p:nvCxnSpPr>
          <p:spPr>
            <a:xfrm>
              <a:off x="0" y="902607"/>
              <a:ext cx="12192000" cy="0"/>
            </a:xfrm>
            <a:prstGeom prst="line">
              <a:avLst/>
            </a:prstGeom>
            <a:ln w="24130">
              <a:solidFill>
                <a:srgbClr val="4E4F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0108479" y="275585"/>
              <a:ext cx="1691635" cy="351437"/>
            </a:xfrm>
            <a:prstGeom prst="rect">
              <a:avLst/>
            </a:prstGeom>
          </p:spPr>
        </p:pic>
      </p:grpSp>
      <p:sp>
        <p:nvSpPr>
          <p:cNvPr id="14" name="标题 1"/>
          <p:cNvSpPr>
            <a:spLocks noGrp="1"/>
          </p:cNvSpPr>
          <p:nvPr>
            <p:ph type="title" hasCustomPrompt="1"/>
          </p:nvPr>
        </p:nvSpPr>
        <p:spPr>
          <a:xfrm>
            <a:off x="419409" y="196498"/>
            <a:ext cx="8813800" cy="503237"/>
          </a:xfrm>
        </p:spPr>
        <p:txBody>
          <a:bodyPr>
            <a:normAutofit/>
          </a:bodyPr>
          <a:lstStyle>
            <a:lvl1pPr>
              <a:defRPr sz="2200" b="1"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标题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 30"/>
          <p:cNvGrpSpPr/>
          <p:nvPr userDrawn="1"/>
        </p:nvGrpSpPr>
        <p:grpSpPr>
          <a:xfrm>
            <a:off x="-1" y="-6375"/>
            <a:ext cx="12201547" cy="6864375"/>
            <a:chOff x="-1" y="-6375"/>
            <a:chExt cx="12201547" cy="6864375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6375"/>
              <a:ext cx="12201547" cy="686437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0955" y="330386"/>
              <a:ext cx="1691635" cy="351437"/>
            </a:xfrm>
            <a:prstGeom prst="rect">
              <a:avLst/>
            </a:prstGeom>
          </p:spPr>
        </p:pic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41C817-3DFF-A64A-85F8-46CAA615CCCC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10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6838950" y="1528527"/>
            <a:ext cx="5353050" cy="53294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7" name="标题 1"/>
          <p:cNvSpPr txBox="1"/>
          <p:nvPr userDrawn="1"/>
        </p:nvSpPr>
        <p:spPr>
          <a:xfrm>
            <a:off x="838200" y="296862"/>
            <a:ext cx="8813800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1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标题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0" y="-6376"/>
            <a:ext cx="12201546" cy="686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6E85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931400" y="6173786"/>
            <a:ext cx="18796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/>
            </a:fld>
            <a:endParaRPr kumimoji="1"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71775" cy="97155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75"/>
            <a:ext cx="12201547" cy="686437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2pPr>
            <a:lvl3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3pPr>
            <a:lvl4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4pPr>
            <a:lvl5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C817-3DFF-A64A-85F8-46CAA615CCCC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55" y="330386"/>
            <a:ext cx="1691635" cy="351437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2" name="标题 1"/>
          <p:cNvSpPr txBox="1"/>
          <p:nvPr userDrawn="1"/>
        </p:nvSpPr>
        <p:spPr>
          <a:xfrm>
            <a:off x="838200" y="296862"/>
            <a:ext cx="8813800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1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标题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  <p:sp>
        <p:nvSpPr>
          <p:cNvPr id="21" name="矩形 20"/>
          <p:cNvSpPr/>
          <p:nvPr userDrawn="1"/>
        </p:nvSpPr>
        <p:spPr>
          <a:xfrm>
            <a:off x="-1" y="-6375"/>
            <a:ext cx="12192001" cy="1138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 userDrawn="1"/>
        </p:nvSpPr>
        <p:spPr>
          <a:xfrm>
            <a:off x="-1" y="-6375"/>
            <a:ext cx="12192001" cy="1138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 userDrawn="1"/>
        </p:nvGrpSpPr>
        <p:grpSpPr>
          <a:xfrm>
            <a:off x="-257" y="273104"/>
            <a:ext cx="12192257" cy="629503"/>
            <a:chOff x="-257" y="273104"/>
            <a:chExt cx="12192257" cy="629503"/>
          </a:xfrm>
        </p:grpSpPr>
        <p:cxnSp>
          <p:nvCxnSpPr>
            <p:cNvPr id="25" name="直接连接符 24"/>
            <p:cNvCxnSpPr/>
            <p:nvPr userDrawn="1"/>
          </p:nvCxnSpPr>
          <p:spPr>
            <a:xfrm>
              <a:off x="0" y="902607"/>
              <a:ext cx="12192000" cy="0"/>
            </a:xfrm>
            <a:prstGeom prst="line">
              <a:avLst/>
            </a:prstGeom>
            <a:ln w="24130">
              <a:solidFill>
                <a:srgbClr val="6E85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/>
            <p:cNvSpPr/>
            <p:nvPr userDrawn="1"/>
          </p:nvSpPr>
          <p:spPr>
            <a:xfrm>
              <a:off x="-257" y="273104"/>
              <a:ext cx="72000" cy="356400"/>
            </a:xfrm>
            <a:prstGeom prst="rect">
              <a:avLst/>
            </a:prstGeom>
            <a:solidFill>
              <a:srgbClr val="6E85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30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108479" y="275585"/>
              <a:ext cx="1691635" cy="351437"/>
            </a:xfrm>
            <a:prstGeom prst="rect">
              <a:avLst/>
            </a:prstGeom>
          </p:spPr>
        </p:pic>
      </p:grpSp>
      <p:sp>
        <p:nvSpPr>
          <p:cNvPr id="32" name="标题 1"/>
          <p:cNvSpPr>
            <a:spLocks noGrp="1"/>
          </p:cNvSpPr>
          <p:nvPr>
            <p:ph type="title" hasCustomPrompt="1"/>
          </p:nvPr>
        </p:nvSpPr>
        <p:spPr>
          <a:xfrm>
            <a:off x="419409" y="196498"/>
            <a:ext cx="8813800" cy="503237"/>
          </a:xfrm>
        </p:spPr>
        <p:txBody>
          <a:bodyPr>
            <a:normAutofit/>
          </a:bodyPr>
          <a:lstStyle>
            <a:lvl1pPr>
              <a:defRPr sz="2200" b="1"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目录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7" y="-2944"/>
            <a:ext cx="12193317" cy="6860944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0" y="266707"/>
            <a:ext cx="12192000" cy="627022"/>
            <a:chOff x="0" y="275585"/>
            <a:chExt cx="12192000" cy="627022"/>
          </a:xfrm>
        </p:grpSpPr>
        <p:cxnSp>
          <p:nvCxnSpPr>
            <p:cNvPr id="3" name="直接连接符 2"/>
            <p:cNvCxnSpPr/>
            <p:nvPr userDrawn="1"/>
          </p:nvCxnSpPr>
          <p:spPr>
            <a:xfrm>
              <a:off x="0" y="902607"/>
              <a:ext cx="12192000" cy="0"/>
            </a:xfrm>
            <a:prstGeom prst="line">
              <a:avLst/>
            </a:prstGeom>
            <a:ln w="24130">
              <a:solidFill>
                <a:srgbClr val="4E4F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10108479" y="275585"/>
              <a:ext cx="1691635" cy="351437"/>
            </a:xfrm>
            <a:prstGeom prst="rect">
              <a:avLst/>
            </a:prstGeom>
          </p:spPr>
        </p:pic>
      </p:grpSp>
      <p:sp>
        <p:nvSpPr>
          <p:cNvPr id="14" name="标题 1"/>
          <p:cNvSpPr>
            <a:spLocks noGrp="1"/>
          </p:cNvSpPr>
          <p:nvPr>
            <p:ph type="title" hasCustomPrompt="1"/>
          </p:nvPr>
        </p:nvSpPr>
        <p:spPr>
          <a:xfrm>
            <a:off x="419409" y="196498"/>
            <a:ext cx="8813800" cy="503237"/>
          </a:xfrm>
        </p:spPr>
        <p:txBody>
          <a:bodyPr>
            <a:normAutofit/>
          </a:bodyPr>
          <a:lstStyle>
            <a:lvl1pPr>
              <a:defRPr sz="2200" b="1"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标题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931400" y="6173786"/>
            <a:ext cx="18796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white"/>
                </a:solidFill>
              </a:rPr>
            </a:fld>
            <a:endParaRPr kumimoji="1" lang="zh-CN" alt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 30"/>
          <p:cNvGrpSpPr/>
          <p:nvPr userDrawn="1"/>
        </p:nvGrpSpPr>
        <p:grpSpPr>
          <a:xfrm>
            <a:off x="-1" y="-6375"/>
            <a:ext cx="12201547" cy="6864375"/>
            <a:chOff x="-1" y="-6375"/>
            <a:chExt cx="12201547" cy="6864375"/>
          </a:xfrm>
        </p:grpSpPr>
        <p:pic>
          <p:nvPicPr>
            <p:cNvPr id="7" name="图片 6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-1" y="-6375"/>
              <a:ext cx="12201547" cy="686437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10080955" y="330386"/>
              <a:ext cx="1691635" cy="351437"/>
            </a:xfrm>
            <a:prstGeom prst="rect">
              <a:avLst/>
            </a:prstGeom>
          </p:spPr>
        </p:pic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941C817-3DFF-A64A-85F8-46CAA615CCCC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10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6838950" y="1528527"/>
            <a:ext cx="5353050" cy="53294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7" name="标题 1"/>
          <p:cNvSpPr txBox="1"/>
          <p:nvPr userDrawn="1"/>
        </p:nvSpPr>
        <p:spPr>
          <a:xfrm>
            <a:off x="838200" y="296862"/>
            <a:ext cx="8813800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1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标题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0" y="-6376"/>
            <a:ext cx="12201546" cy="686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幻灯片">
    <p:bg>
      <p:bgPr>
        <a:solidFill>
          <a:srgbClr val="6E85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931400" y="6173786"/>
            <a:ext cx="18796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/>
            </a:fld>
            <a:endParaRPr kumimoji="1"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71775" cy="97155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" y="-6375"/>
            <a:ext cx="12201547" cy="6864375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  <a:lvl2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2pPr>
            <a:lvl3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3pPr>
            <a:lvl4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4pPr>
            <a:lvl5pPr>
              <a:defRPr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C817-3DFF-A64A-85F8-46CAA615CCCC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080955" y="330386"/>
            <a:ext cx="1691635" cy="351437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 userDrawn="1"/>
        </p:nvSpPr>
        <p:spPr bwMode="auto">
          <a:xfrm>
            <a:off x="-1462210" y="2974748"/>
            <a:ext cx="1152525" cy="396000"/>
          </a:xfrm>
          <a:prstGeom prst="rect">
            <a:avLst/>
          </a:prstGeom>
          <a:solidFill>
            <a:srgbClr val="000008"/>
          </a:solidFill>
          <a:ln w="9525">
            <a:noFill/>
            <a:miter lim="800000"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0/0/8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 userDrawn="1"/>
        </p:nvSpPr>
        <p:spPr bwMode="auto">
          <a:xfrm>
            <a:off x="-1462210" y="1806533"/>
            <a:ext cx="1152525" cy="396000"/>
          </a:xfrm>
          <a:prstGeom prst="rect">
            <a:avLst/>
          </a:prstGeom>
          <a:solidFill>
            <a:srgbClr val="003B71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0/59/113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 userDrawn="1"/>
        </p:nvSpPr>
        <p:spPr bwMode="auto">
          <a:xfrm>
            <a:off x="-1462210" y="2195938"/>
            <a:ext cx="1152525" cy="396000"/>
          </a:xfrm>
          <a:prstGeom prst="rect">
            <a:avLst/>
          </a:prstGeom>
          <a:solidFill>
            <a:srgbClr val="BF182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191/24/38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 userDrawn="1"/>
        </p:nvSpPr>
        <p:spPr bwMode="auto">
          <a:xfrm>
            <a:off x="-1462210" y="3364151"/>
            <a:ext cx="1152525" cy="396000"/>
          </a:xfrm>
          <a:prstGeom prst="rect">
            <a:avLst/>
          </a:prstGeom>
          <a:solidFill>
            <a:srgbClr val="929A9F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146/154/159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 userDrawn="1"/>
        </p:nvSpPr>
        <p:spPr bwMode="auto">
          <a:xfrm>
            <a:off x="-1462210" y="2585343"/>
            <a:ext cx="1152525" cy="396000"/>
          </a:xfrm>
          <a:prstGeom prst="rect">
            <a:avLst/>
          </a:prstGeom>
          <a:solidFill>
            <a:srgbClr val="B3B9AC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179/185/172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 userDrawn="1"/>
        </p:nvSpPr>
        <p:spPr bwMode="auto">
          <a:xfrm>
            <a:off x="-1462210" y="1027723"/>
            <a:ext cx="1152525" cy="396000"/>
          </a:xfrm>
          <a:prstGeom prst="rect">
            <a:avLst/>
          </a:prstGeom>
          <a:solidFill>
            <a:srgbClr val="728BC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114/139/198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 userDrawn="1"/>
        </p:nvSpPr>
        <p:spPr bwMode="auto">
          <a:xfrm>
            <a:off x="-1462210" y="1417128"/>
            <a:ext cx="1152525" cy="396000"/>
          </a:xfrm>
          <a:prstGeom prst="rect">
            <a:avLst/>
          </a:prstGeom>
          <a:solidFill>
            <a:srgbClr val="00BED6"/>
          </a:solidFill>
          <a:ln>
            <a:noFill/>
          </a:ln>
        </p:spPr>
        <p:txBody>
          <a:bodyPr lIns="90000" tIns="90000" rIns="90000" bIns="90000" anchor="ctr"/>
          <a:lstStyle>
            <a:lvl1pPr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1pPr>
            <a:lvl2pPr marL="742950" indent="-28575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2pPr>
            <a:lvl3pPr marL="11430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3pPr>
            <a:lvl4pPr marL="16002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4pPr>
            <a:lvl5pPr marL="2057400" indent="-228600"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5pPr>
            <a:lvl6pPr marL="25146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6pPr>
            <a:lvl7pPr marL="29718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7pPr>
            <a:lvl8pPr marL="34290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8pPr>
            <a:lvl9pPr marL="3886200" indent="-228600" algn="ctr" eaLnBrk="0" fontAlgn="base" hangingPunct="0">
              <a:lnSpc>
                <a:spcPct val="103000"/>
              </a:lnSpc>
              <a:spcBef>
                <a:spcPct val="5000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W Headline OT-Book" pitchFamily="34" charset="0"/>
                <a:ea typeface="汉仪中黑简" pitchFamily="49" charset="-122"/>
              </a:defRPr>
            </a:lvl9pPr>
          </a:lstStyle>
          <a:p>
            <a:pPr>
              <a:lnSpc>
                <a:spcPct val="100000"/>
              </a:lnSpc>
              <a:buSzPct val="100000"/>
              <a:defRPr/>
            </a:pPr>
            <a:r>
              <a:rPr lang="en-US" altLang="zh-CN" sz="1200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VW Headline OT-Book" pitchFamily="34" charset="0"/>
              </a:rPr>
              <a:t>0/190/214</a:t>
            </a:r>
            <a:endParaRPr lang="de-DE" altLang="zh-CN" sz="1200" b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VW Headline OT-Book" pitchFamily="34" charset="0"/>
            </a:endParaRPr>
          </a:p>
        </p:txBody>
      </p:sp>
      <p:sp>
        <p:nvSpPr>
          <p:cNvPr id="22" name="标题 1"/>
          <p:cNvSpPr txBox="1"/>
          <p:nvPr userDrawn="1"/>
        </p:nvSpPr>
        <p:spPr>
          <a:xfrm>
            <a:off x="838200" y="296862"/>
            <a:ext cx="8813800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1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标题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  <p:sp>
        <p:nvSpPr>
          <p:cNvPr id="21" name="矩形 20"/>
          <p:cNvSpPr/>
          <p:nvPr userDrawn="1"/>
        </p:nvSpPr>
        <p:spPr>
          <a:xfrm>
            <a:off x="-1" y="-6375"/>
            <a:ext cx="12192001" cy="1138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 userDrawn="1"/>
        </p:nvSpPr>
        <p:spPr>
          <a:xfrm>
            <a:off x="-1" y="-6375"/>
            <a:ext cx="12192001" cy="1138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/>
          <p:cNvGrpSpPr/>
          <p:nvPr userDrawn="1"/>
        </p:nvGrpSpPr>
        <p:grpSpPr>
          <a:xfrm>
            <a:off x="-257" y="273104"/>
            <a:ext cx="12192257" cy="629503"/>
            <a:chOff x="-257" y="273104"/>
            <a:chExt cx="12192257" cy="629503"/>
          </a:xfrm>
        </p:grpSpPr>
        <p:cxnSp>
          <p:nvCxnSpPr>
            <p:cNvPr id="25" name="直接连接符 24"/>
            <p:cNvCxnSpPr/>
            <p:nvPr userDrawn="1"/>
          </p:nvCxnSpPr>
          <p:spPr>
            <a:xfrm>
              <a:off x="0" y="902607"/>
              <a:ext cx="12192000" cy="0"/>
            </a:xfrm>
            <a:prstGeom prst="line">
              <a:avLst/>
            </a:prstGeom>
            <a:ln w="24130">
              <a:solidFill>
                <a:srgbClr val="6E85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/>
            <p:cNvSpPr/>
            <p:nvPr userDrawn="1"/>
          </p:nvSpPr>
          <p:spPr>
            <a:xfrm>
              <a:off x="-257" y="273104"/>
              <a:ext cx="72000" cy="356400"/>
            </a:xfrm>
            <a:prstGeom prst="rect">
              <a:avLst/>
            </a:prstGeom>
            <a:solidFill>
              <a:srgbClr val="6E85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1" name="图片 30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10108479" y="275585"/>
              <a:ext cx="1691635" cy="351437"/>
            </a:xfrm>
            <a:prstGeom prst="rect">
              <a:avLst/>
            </a:prstGeom>
          </p:spPr>
        </p:pic>
      </p:grpSp>
      <p:sp>
        <p:nvSpPr>
          <p:cNvPr id="32" name="标题 1"/>
          <p:cNvSpPr>
            <a:spLocks noGrp="1"/>
          </p:cNvSpPr>
          <p:nvPr>
            <p:ph type="title" hasCustomPrompt="1"/>
          </p:nvPr>
        </p:nvSpPr>
        <p:spPr>
          <a:xfrm>
            <a:off x="419409" y="196498"/>
            <a:ext cx="8813800" cy="503237"/>
          </a:xfrm>
        </p:spPr>
        <p:txBody>
          <a:bodyPr>
            <a:normAutofit/>
          </a:bodyPr>
          <a:lstStyle>
            <a:lvl1pPr>
              <a:defRPr sz="2200" b="1" spc="1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dirty="0"/>
              <a:t>目录  微软雅黑 加粗</a:t>
            </a:r>
            <a:r>
              <a:rPr kumimoji="1" lang="en-US" altLang="zh-CN" dirty="0"/>
              <a:t> 22</a:t>
            </a:r>
            <a:r>
              <a:rPr kumimoji="1" lang="zh-CN" altLang="en-US" dirty="0"/>
              <a:t>号字 黑</a:t>
            </a:r>
            <a:endParaRPr kumimoji="1"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317" y="-2944"/>
            <a:ext cx="12193317" cy="68609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9931400" y="6173786"/>
            <a:ext cx="1879600" cy="365125"/>
          </a:xfr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white"/>
                </a:solidFill>
              </a:rPr>
            </a:fld>
            <a:endParaRPr kumimoji="1" lang="zh-CN" altLang="en-US" dirty="0">
              <a:solidFill>
                <a:prstClr val="white"/>
              </a:solidFill>
            </a:endParaRPr>
          </a:p>
        </p:txBody>
      </p:sp>
      <p:sp>
        <p:nvSpPr>
          <p:cNvPr id="6" name="标题 1"/>
          <p:cNvSpPr>
            <a:spLocks noGrp="1"/>
          </p:cNvSpPr>
          <p:nvPr>
            <p:ph type="ctrTitle" hasCustomPrompt="1"/>
          </p:nvPr>
        </p:nvSpPr>
        <p:spPr>
          <a:xfrm>
            <a:off x="1041400" y="2710783"/>
            <a:ext cx="9019309" cy="532940"/>
          </a:xfrm>
        </p:spPr>
        <p:txBody>
          <a:bodyPr anchor="ctr">
            <a:normAutofit/>
          </a:bodyPr>
          <a:lstStyle>
            <a:lvl1pPr>
              <a:defRPr sz="3200" baseline="0"/>
            </a:lvl1pPr>
          </a:lstStyle>
          <a:p>
            <a:r>
              <a:rPr kumimoji="1" lang="zh-CN" altLang="en-US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报告标题</a:t>
            </a:r>
            <a:r>
              <a:rPr kumimoji="1" lang="en-US" altLang="en-US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kumimoji="1" lang="zh-CN" altLang="en-US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微软雅黑 加粗</a:t>
            </a:r>
            <a:r>
              <a:rPr kumimoji="1" lang="en-US" altLang="zh-CN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32</a:t>
            </a:r>
            <a:r>
              <a:rPr kumimoji="1" lang="zh-CN" altLang="en-US" b="1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号字 白色</a:t>
            </a:r>
            <a:endParaRPr kumimoji="1" lang="zh-CN" altLang="en-US" spc="100" dirty="0">
              <a:solidFill>
                <a:schemeClr val="bg1"/>
              </a:solidFill>
            </a:endParaRPr>
          </a:p>
        </p:txBody>
      </p:sp>
      <p:sp>
        <p:nvSpPr>
          <p:cNvPr id="9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041400" y="3614278"/>
            <a:ext cx="9019309" cy="520699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r>
              <a:rPr kumimoji="1" lang="zh-CN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副标题</a:t>
            </a:r>
            <a:r>
              <a:rPr kumimoji="1" lang="en-US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kumimoji="1" lang="zh-CN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微软雅黑 </a:t>
            </a:r>
            <a:r>
              <a:rPr kumimoji="1" lang="en-US" altLang="zh-CN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16</a:t>
            </a:r>
            <a:r>
              <a:rPr kumimoji="1" lang="zh-CN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号字</a:t>
            </a:r>
            <a:r>
              <a:rPr kumimoji="1" lang="en-US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kumimoji="1" lang="zh-CN" altLang="en-US" sz="1600" kern="1400" spc="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黑色</a:t>
            </a:r>
            <a:endParaRPr kumimoji="1" lang="zh-CN" altLang="en-US" sz="1600" kern="1400" spc="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占位符 2"/>
          <p:cNvSpPr>
            <a:spLocks noGrp="1"/>
          </p:cNvSpPr>
          <p:nvPr>
            <p:ph type="body" sz="quarter" idx="11" hasCustomPrompt="1"/>
          </p:nvPr>
        </p:nvSpPr>
        <p:spPr>
          <a:xfrm>
            <a:off x="1041400" y="6188301"/>
            <a:ext cx="5076825" cy="336094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kumimoji="1" lang="zh-CN" altLang="en-US" sz="1400" kern="1400" spc="100" baseline="0" dirty="0">
                <a:solidFill>
                  <a:schemeClr val="bg1"/>
                </a:solidFill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kumimoji="1" lang="zh-CN" altLang="en-US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部门名称 微软雅黑 </a:t>
            </a:r>
            <a:r>
              <a:rPr kumimoji="1" lang="en-US" altLang="zh-CN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</a:t>
            </a:r>
            <a:r>
              <a:rPr kumimoji="1" lang="zh-CN" altLang="en-US" sz="1400" kern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号字 白色</a:t>
            </a:r>
            <a:endParaRPr kumimoji="1" lang="zh-CN" altLang="en-US" sz="1400" kern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e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10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1" Type="http://schemas.openxmlformats.org/officeDocument/2006/relationships/theme" Target="../theme/theme4.xml"/><Relationship Id="rId10" Type="http://schemas.openxmlformats.org/officeDocument/2006/relationships/image" Target="../media/image11.jpeg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64A3F-E484-524F-90DD-AC43CDAB36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1C817-3DFF-A64A-85F8-46CAA615CCCC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9" cstate="print"/>
          <a:srcRect/>
          <a:stretch>
            <a:fillRect/>
          </a:stretch>
        </p:blipFill>
        <p:spPr>
          <a:xfrm>
            <a:off x="-1317" y="0"/>
            <a:ext cx="12193317" cy="68609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17" y="0"/>
            <a:ext cx="12193317" cy="68609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64A3F-E484-524F-90DD-AC43CDAB36EC}" type="datetimeFigureOut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 bwMode="auto">
          <a:xfrm>
            <a:off x="0" y="317"/>
            <a:ext cx="12192000" cy="687228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1C817-3DFF-A64A-85F8-46CAA615CCCC}" type="slidenum">
              <a:rPr kumimoji="1"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kumimoji="1"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64A3F-E484-524F-90DD-AC43CDAB36E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1C817-3DFF-A64A-85F8-46CAA615CCCC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17" y="0"/>
            <a:ext cx="12193317" cy="68609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7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-16509" y="710"/>
            <a:ext cx="12192000" cy="6858000"/>
          </a:xfrm>
          <a:prstGeom prst="rect">
            <a:avLst/>
          </a:prstGeom>
          <a:gradFill flip="none" rotWithShape="1">
            <a:gsLst>
              <a:gs pos="15000">
                <a:srgbClr val="F5F9FF">
                  <a:lumMod val="100000"/>
                </a:srgbClr>
              </a:gs>
              <a:gs pos="74000">
                <a:srgbClr val="CFDEEC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1"/>
            </a:solidFill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ctrTitle" idx="4294967295"/>
          </p:nvPr>
        </p:nvSpPr>
        <p:spPr>
          <a:xfrm>
            <a:off x="1325245" y="2095610"/>
            <a:ext cx="9508490" cy="829945"/>
          </a:xfrm>
        </p:spPr>
        <p:txBody>
          <a:bodyPr anchor="ctr">
            <a:noAutofit/>
          </a:bodyPr>
          <a:lstStyle/>
          <a:p>
            <a:pPr algn="ctr"/>
            <a:r>
              <a:rPr lang="zh-CN" altLang="en-US" sz="4000" b="1" dirty="0">
                <a:solidFill>
                  <a:srgbClr val="494F5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哪吒</a:t>
            </a:r>
            <a:r>
              <a:rPr lang="zh-CN" altLang="en-US" sz="40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汽车山海</a:t>
            </a:r>
            <a:r>
              <a:rPr lang="zh-CN" altLang="en-US" sz="40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网申请报告</a:t>
            </a:r>
            <a:endParaRPr kumimoji="1" lang="zh-CN" altLang="en-US" sz="4000" b="1" kern="14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55720" y="3398568"/>
            <a:ext cx="444754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defTabSz="6858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</a:rPr>
              <a:t>申请单位</a:t>
            </a:r>
            <a:r>
              <a:rPr lang="zh-CN" altLang="en-US" sz="1600" b="1" dirty="0" smtClean="0">
                <a:solidFill>
                  <a:srgbClr val="4E4F4F"/>
                </a:solidFill>
                <a:latin typeface="微软雅黑" panose="020B0503020204020204" charset="-122"/>
              </a:rPr>
              <a:t>：</a:t>
            </a:r>
            <a:endParaRPr lang="zh-CN" altLang="en-US" sz="1600" b="1" dirty="0" smtClean="0">
              <a:solidFill>
                <a:srgbClr val="4E4F4F"/>
              </a:solidFill>
              <a:latin typeface="微软雅黑" panose="020B0503020204020204" charset="-122"/>
            </a:endParaRPr>
          </a:p>
          <a:p>
            <a:pPr defTabSz="6858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 smtClean="0">
                <a:solidFill>
                  <a:srgbClr val="4E4F4F"/>
                </a:solidFill>
                <a:latin typeface="微软雅黑" panose="020B0503020204020204" charset="-122"/>
              </a:rPr>
              <a:t>汇报人</a:t>
            </a:r>
            <a:r>
              <a:rPr lang="zh-CN" altLang="en-US" sz="1600" b="1" dirty="0" smtClean="0">
                <a:solidFill>
                  <a:srgbClr val="4E4F4F"/>
                </a:solidFill>
                <a:latin typeface="微软雅黑" panose="020B0503020204020204" charset="-122"/>
              </a:rPr>
              <a:t>：</a:t>
            </a:r>
            <a:endParaRPr lang="en-US" altLang="zh-CN" sz="1600" b="1" dirty="0" smtClean="0">
              <a:solidFill>
                <a:srgbClr val="4E4F4F"/>
              </a:solidFill>
              <a:latin typeface="微软雅黑" panose="020B0503020204020204" charset="-122"/>
            </a:endParaRPr>
          </a:p>
          <a:p>
            <a:pPr defTabSz="6858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 smtClean="0">
                <a:solidFill>
                  <a:srgbClr val="4E4F4F"/>
                </a:solidFill>
                <a:latin typeface="微软雅黑" panose="020B0503020204020204" charset="-122"/>
              </a:rPr>
              <a:t>邮箱：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78450" y="3192349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rgbClr val="4E4F4F"/>
                </a:solidFill>
                <a:latin typeface="微软雅黑" panose="020B0503020204020204" charset="-122"/>
              </a:rPr>
              <a:t>（体验中心</a:t>
            </a:r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</a:rPr>
              <a:t>）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</a:endParaRPr>
          </a:p>
        </p:txBody>
      </p:sp>
      <p:sp>
        <p:nvSpPr>
          <p:cNvPr id="5" name="椭圆 4"/>
          <p:cNvSpPr/>
          <p:nvPr/>
        </p:nvSpPr>
        <p:spPr bwMode="auto">
          <a:xfrm>
            <a:off x="2121067" y="2965617"/>
            <a:ext cx="8240061" cy="36000"/>
          </a:xfrm>
          <a:prstGeom prst="ellipse">
            <a:avLst/>
          </a:prstGeom>
          <a:gradFill flip="none" rotWithShape="1">
            <a:gsLst>
              <a:gs pos="0">
                <a:srgbClr val="D2DEEB"/>
              </a:gs>
              <a:gs pos="80000">
                <a:srgbClr val="B1BAC5"/>
              </a:gs>
              <a:gs pos="20000">
                <a:srgbClr val="8F969F"/>
              </a:gs>
              <a:gs pos="50000">
                <a:srgbClr val="74777F"/>
              </a:gs>
              <a:gs pos="100000">
                <a:srgbClr val="D2DEEB"/>
              </a:gs>
            </a:gsLst>
            <a:lin ang="10800000" scaled="1"/>
            <a:tileRect/>
          </a:gradFill>
          <a:ln w="12700">
            <a:noFill/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10108479" y="275585"/>
            <a:ext cx="1691635" cy="351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5030491" y="4879960"/>
            <a:ext cx="2033063" cy="807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4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88125" y="1091083"/>
            <a:ext cx="7910953" cy="368935"/>
            <a:chOff x="-62945" y="1031216"/>
            <a:chExt cx="8305793" cy="368935"/>
          </a:xfrm>
          <a:solidFill>
            <a:srgbClr val="E4EDF6"/>
          </a:solidFill>
        </p:grpSpPr>
        <p:sp>
          <p:nvSpPr>
            <p:cNvPr id="22" name="文本框 21"/>
            <p:cNvSpPr txBox="1"/>
            <p:nvPr/>
          </p:nvSpPr>
          <p:spPr>
            <a:xfrm>
              <a:off x="-62945" y="1031216"/>
              <a:ext cx="4109160" cy="3683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商场外景总览照片</a:t>
              </a:r>
              <a:endPara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133688" y="1031851"/>
              <a:ext cx="4109160" cy="3683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商场外立面照片</a:t>
              </a:r>
              <a:endPara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2796" y="1091083"/>
            <a:ext cx="11897232" cy="3355975"/>
            <a:chOff x="-63146" y="-1892324"/>
            <a:chExt cx="12491029" cy="3355975"/>
          </a:xfrm>
        </p:grpSpPr>
        <p:sp>
          <p:nvSpPr>
            <p:cNvPr id="24" name="文本框 23"/>
            <p:cNvSpPr txBox="1"/>
            <p:nvPr/>
          </p:nvSpPr>
          <p:spPr>
            <a:xfrm>
              <a:off x="8318723" y="-1892324"/>
              <a:ext cx="4109160" cy="368300"/>
            </a:xfrm>
            <a:prstGeom prst="rect">
              <a:avLst/>
            </a:prstGeom>
            <a:solidFill>
              <a:srgbClr val="E4EDF6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商场入口处外部正面照片</a:t>
              </a:r>
              <a:endPara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-63146" y="1095351"/>
              <a:ext cx="4109160" cy="368300"/>
            </a:xfrm>
            <a:prstGeom prst="rect">
              <a:avLst/>
            </a:prstGeom>
            <a:solidFill>
              <a:srgbClr val="E4EDF6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</a:rPr>
                <a:t>商场入口处内部正面照片</a:t>
              </a:r>
              <a:endPara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25" y="1621998"/>
            <a:ext cx="3907558" cy="2294145"/>
          </a:xfrm>
          <a:prstGeom prst="rect">
            <a:avLst/>
          </a:prstGeom>
        </p:spPr>
      </p:pic>
      <p:sp>
        <p:nvSpPr>
          <p:cNvPr id="6" name="标题 2"/>
          <p:cNvSpPr>
            <a:spLocks noGrp="1"/>
          </p:cNvSpPr>
          <p:nvPr/>
        </p:nvSpPr>
        <p:spPr>
          <a:xfrm>
            <a:off x="0" y="185423"/>
            <a:ext cx="8813800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1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sz="2400" dirty="0">
                <a:sym typeface="+mn-ea"/>
              </a:rPr>
              <a:t>二、拟建店信息</a:t>
            </a:r>
            <a:r>
              <a:rPr lang="en-US" altLang="zh-CN" sz="2000" dirty="0">
                <a:solidFill>
                  <a:srgbClr val="4E4F4F"/>
                </a:solidFill>
                <a:sym typeface="+mn-ea"/>
              </a:rPr>
              <a:t>/</a:t>
            </a:r>
            <a:r>
              <a:rPr lang="en-US" altLang="zh-CN" sz="2000" dirty="0" err="1" smtClean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拟建店商场照片</a:t>
            </a:r>
            <a:endParaRPr lang="zh-CN" altLang="en-US" sz="14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87495" y="4078605"/>
            <a:ext cx="3896995" cy="368300"/>
          </a:xfrm>
          <a:prstGeom prst="rect">
            <a:avLst/>
          </a:prstGeom>
          <a:solidFill>
            <a:srgbClr val="E4EDF6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商场内部照片</a:t>
            </a:r>
            <a:r>
              <a:rPr lang="zh-CN" altLang="en-US" sz="12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（一楼）</a:t>
            </a:r>
            <a:endParaRPr lang="zh-CN" altLang="en-US" sz="12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092440" y="4078605"/>
            <a:ext cx="3896995" cy="368300"/>
          </a:xfrm>
          <a:prstGeom prst="rect">
            <a:avLst/>
          </a:prstGeom>
          <a:solidFill>
            <a:srgbClr val="E4EDF6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商场内部照片</a:t>
            </a:r>
            <a:r>
              <a:rPr lang="zh-CN" altLang="en-US" sz="12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（我司商超店所在楼层）</a:t>
            </a:r>
            <a:endParaRPr lang="zh-CN" altLang="en-US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880" y="4578350"/>
            <a:ext cx="3875405" cy="2202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8392" y="3982610"/>
            <a:ext cx="3913819" cy="368300"/>
          </a:xfrm>
          <a:prstGeom prst="rect">
            <a:avLst/>
          </a:prstGeom>
          <a:solidFill>
            <a:srgbClr val="E4EDF6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拟选铺面入口处正面</a:t>
            </a:r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内部</a:t>
            </a:r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照片</a:t>
            </a:r>
            <a:endParaRPr lang="zh-CN" altLang="en-US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20710" y="3982720"/>
            <a:ext cx="3829050" cy="368300"/>
          </a:xfrm>
          <a:prstGeom prst="rect">
            <a:avLst/>
          </a:prstGeom>
          <a:solidFill>
            <a:srgbClr val="E4EDF6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拟选铺面入口处右侧</a:t>
            </a:r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内部</a:t>
            </a:r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照片</a:t>
            </a:r>
            <a:endParaRPr lang="zh-CN" altLang="en-US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39852" y="3982610"/>
            <a:ext cx="3913819" cy="368300"/>
          </a:xfrm>
          <a:prstGeom prst="rect">
            <a:avLst/>
          </a:prstGeom>
          <a:solidFill>
            <a:srgbClr val="E4EDF6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拟选铺面入口处左侧</a:t>
            </a:r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内部</a:t>
            </a:r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照片</a:t>
            </a:r>
            <a:endParaRPr lang="zh-CN" altLang="en-US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0" name="标题 2"/>
          <p:cNvSpPr>
            <a:spLocks noGrp="1"/>
          </p:cNvSpPr>
          <p:nvPr/>
        </p:nvSpPr>
        <p:spPr>
          <a:xfrm>
            <a:off x="0" y="178341"/>
            <a:ext cx="8813800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1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sz="2400" dirty="0">
                <a:sym typeface="+mn-ea"/>
              </a:rPr>
              <a:t>二、拟建店信息</a:t>
            </a:r>
            <a:r>
              <a:rPr lang="en-US" altLang="zh-CN" sz="2000" dirty="0">
                <a:solidFill>
                  <a:srgbClr val="4E4F4F"/>
                </a:solidFill>
                <a:sym typeface="+mn-ea"/>
              </a:rPr>
              <a:t>/</a:t>
            </a:r>
            <a:r>
              <a:rPr lang="en-US" altLang="zh-CN" sz="2000" dirty="0" err="1" smtClean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拟建店</a:t>
            </a:r>
            <a:r>
              <a:rPr lang="zh-CN" altLang="en-US" sz="2000" dirty="0">
                <a:solidFill>
                  <a:srgbClr val="4E4F4F"/>
                </a:solidFill>
              </a:rPr>
              <a:t>店铺</a:t>
            </a:r>
            <a:r>
              <a:rPr lang="en-US" altLang="zh-CN" sz="2000" dirty="0" err="1" smtClean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照片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4940" y="1068824"/>
            <a:ext cx="3836035" cy="369332"/>
          </a:xfrm>
          <a:prstGeom prst="rect">
            <a:avLst/>
          </a:prstGeom>
          <a:solidFill>
            <a:srgbClr val="E4EDF6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拟选铺面入口处正面</a:t>
            </a:r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外部</a:t>
            </a:r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照片</a:t>
            </a:r>
            <a:endParaRPr lang="zh-CN" altLang="en-US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" y="1594485"/>
            <a:ext cx="3836035" cy="231838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27405" y="2265680"/>
            <a:ext cx="2159000" cy="139573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139217" y="1069230"/>
            <a:ext cx="3913819" cy="368300"/>
          </a:xfrm>
          <a:prstGeom prst="rect">
            <a:avLst/>
          </a:prstGeom>
          <a:solidFill>
            <a:srgbClr val="E4EDF6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拟选铺面入口处左侧</a:t>
            </a:r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外部</a:t>
            </a:r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照片</a:t>
            </a:r>
            <a:endParaRPr lang="zh-CN" altLang="en-US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20997" y="1069230"/>
            <a:ext cx="3913819" cy="368300"/>
          </a:xfrm>
          <a:prstGeom prst="rect">
            <a:avLst/>
          </a:prstGeom>
          <a:solidFill>
            <a:srgbClr val="E4EDF6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拟选铺面入口处右侧</a:t>
            </a:r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外部</a:t>
            </a:r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照片</a:t>
            </a:r>
            <a:endParaRPr lang="zh-CN" altLang="en-US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930" y="1594485"/>
            <a:ext cx="3912235" cy="2318385"/>
          </a:xfrm>
          <a:prstGeom prst="rect">
            <a:avLst/>
          </a:prstGeom>
        </p:spPr>
      </p:pic>
      <p:sp>
        <p:nvSpPr>
          <p:cNvPr id="24" name="圆角矩形标注 23"/>
          <p:cNvSpPr/>
          <p:nvPr/>
        </p:nvSpPr>
        <p:spPr>
          <a:xfrm>
            <a:off x="1213980" y="1748599"/>
            <a:ext cx="2450465" cy="265622"/>
          </a:xfrm>
          <a:prstGeom prst="wedgeRoundRectCallout">
            <a:avLst>
              <a:gd name="adj1" fmla="val 12342"/>
              <a:gd name="adj2" fmla="val 130763"/>
              <a:gd name="adj3" fmla="val 16667"/>
            </a:avLst>
          </a:prstGeom>
          <a:solidFill>
            <a:srgbClr val="00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213981" y="1742074"/>
            <a:ext cx="2598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</a:rPr>
              <a:t>注：红框标注拟建店门头及门面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2" name="任意多边形: 形状 1"/>
          <p:cNvSpPr/>
          <p:nvPr/>
        </p:nvSpPr>
        <p:spPr>
          <a:xfrm>
            <a:off x="870857" y="2307771"/>
            <a:ext cx="2081349" cy="322218"/>
          </a:xfrm>
          <a:custGeom>
            <a:avLst/>
            <a:gdLst>
              <a:gd name="connsiteX0" fmla="*/ 8709 w 2081349"/>
              <a:gd name="connsiteY0" fmla="*/ 52252 h 322218"/>
              <a:gd name="connsiteX1" fmla="*/ 1314994 w 2081349"/>
              <a:gd name="connsiteY1" fmla="*/ 0 h 322218"/>
              <a:gd name="connsiteX2" fmla="*/ 2081349 w 2081349"/>
              <a:gd name="connsiteY2" fmla="*/ 26126 h 322218"/>
              <a:gd name="connsiteX3" fmla="*/ 2046514 w 2081349"/>
              <a:gd name="connsiteY3" fmla="*/ 252549 h 322218"/>
              <a:gd name="connsiteX4" fmla="*/ 0 w 2081349"/>
              <a:gd name="connsiteY4" fmla="*/ 322218 h 322218"/>
              <a:gd name="connsiteX5" fmla="*/ 8709 w 2081349"/>
              <a:gd name="connsiteY5" fmla="*/ 52252 h 32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81349" h="322218">
                <a:moveTo>
                  <a:pt x="8709" y="52252"/>
                </a:moveTo>
                <a:lnTo>
                  <a:pt x="1314994" y="0"/>
                </a:lnTo>
                <a:lnTo>
                  <a:pt x="2081349" y="26126"/>
                </a:lnTo>
                <a:lnTo>
                  <a:pt x="2046514" y="252549"/>
                </a:lnTo>
                <a:lnTo>
                  <a:pt x="0" y="322218"/>
                </a:lnTo>
                <a:lnTo>
                  <a:pt x="8709" y="52252"/>
                </a:lnTo>
                <a:close/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226220"/>
            <a:ext cx="8813800" cy="503237"/>
          </a:xfrm>
        </p:spPr>
        <p:txBody>
          <a:bodyPr>
            <a:normAutofit/>
          </a:bodyPr>
          <a:lstStyle/>
          <a:p>
            <a:pPr defTabSz="609600"/>
            <a:r>
              <a:rPr lang="zh-CN" altLang="en-US" sz="24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二、拟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建店信息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拟建店相关照片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服务中心</a:t>
            </a:r>
            <a:endParaRPr lang="zh-CN" altLang="en-US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59080" y="1117600"/>
            <a:ext cx="11673205" cy="5387975"/>
            <a:chOff x="408" y="1760"/>
            <a:chExt cx="18383" cy="8485"/>
          </a:xfrm>
        </p:grpSpPr>
        <p:sp>
          <p:nvSpPr>
            <p:cNvPr id="20" name="椭圆 19"/>
            <p:cNvSpPr/>
            <p:nvPr/>
          </p:nvSpPr>
          <p:spPr>
            <a:xfrm>
              <a:off x="2475" y="9254"/>
              <a:ext cx="1350" cy="668"/>
            </a:xfrm>
            <a:prstGeom prst="ellipse">
              <a:avLst/>
            </a:prstGeom>
            <a:solidFill>
              <a:srgbClr val="E4EDF6"/>
            </a:solidFill>
            <a:ln>
              <a:solidFill>
                <a:srgbClr val="E4ED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拍照位置</a:t>
              </a:r>
              <a:endPara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21" name="直接箭头连接符 20"/>
            <p:cNvCxnSpPr/>
            <p:nvPr/>
          </p:nvCxnSpPr>
          <p:spPr>
            <a:xfrm flipH="1" flipV="1">
              <a:off x="408" y="7789"/>
              <a:ext cx="2075" cy="1799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V="1">
              <a:off x="3825" y="7789"/>
              <a:ext cx="2252" cy="1798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椭圆 23"/>
            <p:cNvSpPr/>
            <p:nvPr/>
          </p:nvSpPr>
          <p:spPr>
            <a:xfrm>
              <a:off x="7037" y="9255"/>
              <a:ext cx="1350" cy="668"/>
            </a:xfrm>
            <a:prstGeom prst="ellipse">
              <a:avLst/>
            </a:prstGeom>
            <a:solidFill>
              <a:srgbClr val="E4EDF6"/>
            </a:solidFill>
            <a:ln>
              <a:solidFill>
                <a:srgbClr val="E4ED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拍照位置</a:t>
              </a:r>
              <a:endPara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25" name="直接箭头连接符 24"/>
            <p:cNvCxnSpPr>
              <a:stCxn id="24" idx="2"/>
            </p:cNvCxnSpPr>
            <p:nvPr/>
          </p:nvCxnSpPr>
          <p:spPr>
            <a:xfrm flipV="1">
              <a:off x="7037" y="7789"/>
              <a:ext cx="345" cy="1800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 flipV="1">
              <a:off x="8387" y="7789"/>
              <a:ext cx="4005" cy="1800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2"/>
            <p:cNvSpPr>
              <a:spLocks noChangeArrowheads="1"/>
            </p:cNvSpPr>
            <p:nvPr/>
          </p:nvSpPr>
          <p:spPr bwMode="auto">
            <a:xfrm>
              <a:off x="6765" y="2591"/>
              <a:ext cx="5669" cy="765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Rectangle 22"/>
            <p:cNvSpPr>
              <a:spLocks noChangeArrowheads="1"/>
            </p:cNvSpPr>
            <p:nvPr/>
          </p:nvSpPr>
          <p:spPr bwMode="auto">
            <a:xfrm>
              <a:off x="408" y="2587"/>
              <a:ext cx="5669" cy="765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143" y="1760"/>
              <a:ext cx="2913" cy="401"/>
            </a:xfrm>
            <a:prstGeom prst="rect">
              <a:avLst/>
            </a:prstGeom>
            <a:noFill/>
            <a:ln w="3175">
              <a:solidFill>
                <a:srgbClr val="4E4F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ctr"/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外部左侧</a:t>
              </a:r>
              <a:r>
                <a:rPr lang="en-US" altLang="zh-CN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45°</a:t>
              </a:r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照片</a:t>
              </a:r>
              <a:endParaRPr lang="zh-CN" altLang="en-US" sz="14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694" y="1760"/>
              <a:ext cx="2913" cy="401"/>
            </a:xfrm>
            <a:prstGeom prst="rect">
              <a:avLst/>
            </a:prstGeom>
            <a:noFill/>
            <a:ln w="3175">
              <a:solidFill>
                <a:srgbClr val="4E4F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ctr"/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外部正面照片</a:t>
              </a:r>
              <a:endParaRPr lang="zh-CN" altLang="en-US" sz="14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>
              <a:off x="13123" y="2587"/>
              <a:ext cx="5669" cy="765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7321" y="9255"/>
              <a:ext cx="1350" cy="668"/>
            </a:xfrm>
            <a:prstGeom prst="ellipse">
              <a:avLst/>
            </a:prstGeom>
            <a:solidFill>
              <a:srgbClr val="E4EDF6"/>
            </a:solidFill>
            <a:ln>
              <a:solidFill>
                <a:srgbClr val="E4ED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拍照位置</a:t>
              </a:r>
              <a:endPara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34" name="直接箭头连接符 33"/>
            <p:cNvCxnSpPr/>
            <p:nvPr/>
          </p:nvCxnSpPr>
          <p:spPr>
            <a:xfrm flipH="1" flipV="1">
              <a:off x="18517" y="7789"/>
              <a:ext cx="154" cy="1798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>
            <a:xfrm flipH="1" flipV="1">
              <a:off x="13122" y="7789"/>
              <a:ext cx="4237" cy="1800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矩形 35"/>
            <p:cNvSpPr/>
            <p:nvPr/>
          </p:nvSpPr>
          <p:spPr>
            <a:xfrm>
              <a:off x="14501" y="1760"/>
              <a:ext cx="2913" cy="401"/>
            </a:xfrm>
            <a:prstGeom prst="rect">
              <a:avLst/>
            </a:prstGeom>
            <a:noFill/>
            <a:ln w="3175">
              <a:solidFill>
                <a:srgbClr val="4E4F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ctr"/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外部右侧</a:t>
              </a:r>
              <a:r>
                <a:rPr lang="en-US" altLang="zh-CN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45°</a:t>
              </a:r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照片</a:t>
              </a:r>
              <a:endParaRPr lang="zh-CN" altLang="en-US" sz="14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96498"/>
            <a:ext cx="8813800" cy="503237"/>
          </a:xfrm>
        </p:spPr>
        <p:txBody>
          <a:bodyPr>
            <a:normAutofit/>
          </a:bodyPr>
          <a:lstStyle/>
          <a:p>
            <a:pPr defTabSz="609600"/>
            <a:r>
              <a:rPr lang="zh-CN" altLang="en-US" sz="24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二、拟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建店信息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拟建店相关照片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服务中心</a:t>
            </a:r>
            <a:endParaRPr lang="zh-CN" altLang="en-US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59080" y="1117600"/>
            <a:ext cx="11673205" cy="5387975"/>
            <a:chOff x="408" y="1760"/>
            <a:chExt cx="18383" cy="8485"/>
          </a:xfrm>
        </p:grpSpPr>
        <p:sp>
          <p:nvSpPr>
            <p:cNvPr id="20" name="椭圆 19"/>
            <p:cNvSpPr/>
            <p:nvPr/>
          </p:nvSpPr>
          <p:spPr>
            <a:xfrm>
              <a:off x="2475" y="9254"/>
              <a:ext cx="1350" cy="668"/>
            </a:xfrm>
            <a:prstGeom prst="ellipse">
              <a:avLst/>
            </a:prstGeom>
            <a:solidFill>
              <a:srgbClr val="E4EDF6"/>
            </a:solidFill>
            <a:ln>
              <a:solidFill>
                <a:srgbClr val="E4ED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拍照位置</a:t>
              </a:r>
              <a:endPara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21" name="直接箭头连接符 20"/>
            <p:cNvCxnSpPr/>
            <p:nvPr/>
          </p:nvCxnSpPr>
          <p:spPr>
            <a:xfrm flipH="1" flipV="1">
              <a:off x="408" y="7789"/>
              <a:ext cx="2075" cy="1799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V="1">
              <a:off x="3825" y="7789"/>
              <a:ext cx="2252" cy="1798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椭圆 23"/>
            <p:cNvSpPr/>
            <p:nvPr/>
          </p:nvSpPr>
          <p:spPr>
            <a:xfrm>
              <a:off x="7037" y="9255"/>
              <a:ext cx="1350" cy="668"/>
            </a:xfrm>
            <a:prstGeom prst="ellipse">
              <a:avLst/>
            </a:prstGeom>
            <a:solidFill>
              <a:srgbClr val="E4EDF6"/>
            </a:solidFill>
            <a:ln>
              <a:solidFill>
                <a:srgbClr val="E4ED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拍照位置</a:t>
              </a:r>
              <a:endPara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25" name="直接箭头连接符 24"/>
            <p:cNvCxnSpPr>
              <a:stCxn id="24" idx="2"/>
            </p:cNvCxnSpPr>
            <p:nvPr/>
          </p:nvCxnSpPr>
          <p:spPr>
            <a:xfrm flipV="1">
              <a:off x="7037" y="7789"/>
              <a:ext cx="345" cy="1800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/>
            <p:nvPr/>
          </p:nvCxnSpPr>
          <p:spPr>
            <a:xfrm flipV="1">
              <a:off x="8387" y="7789"/>
              <a:ext cx="4005" cy="1800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2"/>
            <p:cNvSpPr>
              <a:spLocks noChangeArrowheads="1"/>
            </p:cNvSpPr>
            <p:nvPr/>
          </p:nvSpPr>
          <p:spPr bwMode="auto">
            <a:xfrm>
              <a:off x="6765" y="2591"/>
              <a:ext cx="5669" cy="765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Rectangle 22"/>
            <p:cNvSpPr>
              <a:spLocks noChangeArrowheads="1"/>
            </p:cNvSpPr>
            <p:nvPr/>
          </p:nvSpPr>
          <p:spPr bwMode="auto">
            <a:xfrm>
              <a:off x="408" y="2587"/>
              <a:ext cx="5669" cy="765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143" y="1760"/>
              <a:ext cx="2913" cy="401"/>
            </a:xfrm>
            <a:prstGeom prst="rect">
              <a:avLst/>
            </a:prstGeom>
            <a:noFill/>
            <a:ln w="3175">
              <a:solidFill>
                <a:srgbClr val="4E4F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ctr"/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内部左侧</a:t>
              </a:r>
              <a:r>
                <a:rPr lang="en-US" altLang="zh-CN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45°</a:t>
              </a:r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照片</a:t>
              </a:r>
              <a:endParaRPr lang="zh-CN" altLang="en-US" sz="14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694" y="1760"/>
              <a:ext cx="2913" cy="401"/>
            </a:xfrm>
            <a:prstGeom prst="rect">
              <a:avLst/>
            </a:prstGeom>
            <a:noFill/>
            <a:ln w="3175">
              <a:solidFill>
                <a:srgbClr val="4E4F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ctr"/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内部正面照片</a:t>
              </a:r>
              <a:endParaRPr lang="zh-CN" altLang="en-US" sz="14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1" name="Rectangle 22"/>
            <p:cNvSpPr>
              <a:spLocks noChangeArrowheads="1"/>
            </p:cNvSpPr>
            <p:nvPr/>
          </p:nvSpPr>
          <p:spPr bwMode="auto">
            <a:xfrm>
              <a:off x="13123" y="2587"/>
              <a:ext cx="5669" cy="765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17321" y="9255"/>
              <a:ext cx="1350" cy="668"/>
            </a:xfrm>
            <a:prstGeom prst="ellipse">
              <a:avLst/>
            </a:prstGeom>
            <a:solidFill>
              <a:srgbClr val="E4EDF6"/>
            </a:solidFill>
            <a:ln>
              <a:solidFill>
                <a:srgbClr val="E4ED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拍照位置</a:t>
              </a:r>
              <a:endPara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34" name="直接箭头连接符 33"/>
            <p:cNvCxnSpPr/>
            <p:nvPr/>
          </p:nvCxnSpPr>
          <p:spPr>
            <a:xfrm flipH="1" flipV="1">
              <a:off x="18517" y="7789"/>
              <a:ext cx="154" cy="1798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/>
          </p:nvCxnSpPr>
          <p:spPr>
            <a:xfrm flipH="1" flipV="1">
              <a:off x="13122" y="7789"/>
              <a:ext cx="4237" cy="1800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矩形 35"/>
            <p:cNvSpPr/>
            <p:nvPr/>
          </p:nvSpPr>
          <p:spPr>
            <a:xfrm>
              <a:off x="14501" y="1760"/>
              <a:ext cx="2913" cy="401"/>
            </a:xfrm>
            <a:prstGeom prst="rect">
              <a:avLst/>
            </a:prstGeom>
            <a:noFill/>
            <a:ln w="3175">
              <a:solidFill>
                <a:srgbClr val="4E4F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ctr"/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内部右侧</a:t>
              </a:r>
              <a:r>
                <a:rPr lang="en-US" altLang="zh-CN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45°</a:t>
              </a:r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照片</a:t>
              </a:r>
              <a:endParaRPr lang="zh-CN" altLang="en-US" sz="14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96498"/>
            <a:ext cx="8813800" cy="503237"/>
          </a:xfrm>
        </p:spPr>
        <p:txBody>
          <a:bodyPr>
            <a:normAutofit/>
          </a:bodyPr>
          <a:lstStyle/>
          <a:p>
            <a:pPr defTabSz="609600"/>
            <a:r>
              <a:rPr lang="zh-CN" altLang="en-US" sz="24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二、拟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建店信息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拟建店相关照片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服务中心</a:t>
            </a:r>
            <a:endParaRPr lang="zh-CN" altLang="en-US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27990" y="1116965"/>
            <a:ext cx="11313795" cy="5505450"/>
            <a:chOff x="674" y="1759"/>
            <a:chExt cx="17817" cy="8670"/>
          </a:xfrm>
        </p:grpSpPr>
        <p:sp>
          <p:nvSpPr>
            <p:cNvPr id="33" name="Rectangle 22"/>
            <p:cNvSpPr>
              <a:spLocks noChangeArrowheads="1"/>
            </p:cNvSpPr>
            <p:nvPr/>
          </p:nvSpPr>
          <p:spPr bwMode="auto">
            <a:xfrm>
              <a:off x="9987" y="2493"/>
              <a:ext cx="8504" cy="7937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Rectangle 22"/>
            <p:cNvSpPr>
              <a:spLocks noChangeArrowheads="1"/>
            </p:cNvSpPr>
            <p:nvPr/>
          </p:nvSpPr>
          <p:spPr bwMode="auto">
            <a:xfrm>
              <a:off x="674" y="2493"/>
              <a:ext cx="8504" cy="7937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12694" y="1759"/>
              <a:ext cx="3090" cy="419"/>
            </a:xfrm>
            <a:prstGeom prst="rect">
              <a:avLst/>
            </a:prstGeom>
            <a:noFill/>
            <a:ln w="3175">
              <a:solidFill>
                <a:srgbClr val="4E4F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ctr"/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接待区正面内部照片</a:t>
              </a:r>
              <a:endParaRPr lang="zh-CN" altLang="en-US" sz="14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3149" y="1759"/>
              <a:ext cx="3215" cy="419"/>
            </a:xfrm>
            <a:prstGeom prst="rect">
              <a:avLst/>
            </a:prstGeom>
            <a:noFill/>
            <a:ln w="3175">
              <a:solidFill>
                <a:srgbClr val="4E4F4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ctr"/>
              <a:r>
                <a:rPr lang="zh-CN" altLang="en-US" sz="1465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客休区正面内部照片</a:t>
              </a:r>
              <a:endParaRPr lang="zh-CN" altLang="en-US" sz="1465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4081" y="9588"/>
              <a:ext cx="1350" cy="668"/>
            </a:xfrm>
            <a:prstGeom prst="ellipse">
              <a:avLst/>
            </a:prstGeom>
            <a:solidFill>
              <a:srgbClr val="E4EDF6"/>
            </a:solidFill>
            <a:ln>
              <a:solidFill>
                <a:srgbClr val="E4ED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拍照位置</a:t>
              </a:r>
              <a:endPara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21" name="直接箭头连接符 20"/>
            <p:cNvCxnSpPr/>
            <p:nvPr/>
          </p:nvCxnSpPr>
          <p:spPr>
            <a:xfrm flipH="1" flipV="1">
              <a:off x="674" y="8116"/>
              <a:ext cx="3407" cy="1806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V="1">
              <a:off x="5431" y="8116"/>
              <a:ext cx="3747" cy="1806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椭圆 5"/>
            <p:cNvSpPr/>
            <p:nvPr/>
          </p:nvSpPr>
          <p:spPr>
            <a:xfrm>
              <a:off x="13394" y="9588"/>
              <a:ext cx="1350" cy="668"/>
            </a:xfrm>
            <a:prstGeom prst="ellipse">
              <a:avLst/>
            </a:prstGeom>
            <a:solidFill>
              <a:srgbClr val="E4EDF6"/>
            </a:solidFill>
            <a:ln>
              <a:solidFill>
                <a:srgbClr val="E4ED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拍照位置</a:t>
              </a:r>
              <a:endPara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7" name="直接箭头连接符 6"/>
            <p:cNvCxnSpPr/>
            <p:nvPr/>
          </p:nvCxnSpPr>
          <p:spPr>
            <a:xfrm flipH="1" flipV="1">
              <a:off x="9987" y="8116"/>
              <a:ext cx="3407" cy="1806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7"/>
            <p:cNvCxnSpPr/>
            <p:nvPr/>
          </p:nvCxnSpPr>
          <p:spPr>
            <a:xfrm flipV="1">
              <a:off x="14744" y="8116"/>
              <a:ext cx="3747" cy="1806"/>
            </a:xfrm>
            <a:prstGeom prst="straightConnector1">
              <a:avLst/>
            </a:prstGeom>
            <a:ln>
              <a:solidFill>
                <a:schemeClr val="accent4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8392" y="3982610"/>
            <a:ext cx="3913819" cy="368300"/>
          </a:xfrm>
          <a:prstGeom prst="rect">
            <a:avLst/>
          </a:prstGeom>
          <a:solidFill>
            <a:srgbClr val="E4EDF6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店面内部照片</a:t>
            </a:r>
            <a:r>
              <a:rPr lang="en-US" altLang="zh-CN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2</a:t>
            </a:r>
            <a:endParaRPr lang="en-US" altLang="zh-CN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20710" y="3982720"/>
            <a:ext cx="3829050" cy="368300"/>
          </a:xfrm>
          <a:prstGeom prst="rect">
            <a:avLst/>
          </a:prstGeom>
          <a:solidFill>
            <a:srgbClr val="E4EDF6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店面内部照片</a:t>
            </a:r>
            <a:r>
              <a:rPr lang="en-US" altLang="zh-CN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2</a:t>
            </a:r>
            <a:endParaRPr lang="en-US" altLang="zh-CN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39852" y="3982610"/>
            <a:ext cx="3913819" cy="368300"/>
          </a:xfrm>
          <a:prstGeom prst="rect">
            <a:avLst/>
          </a:prstGeom>
          <a:solidFill>
            <a:srgbClr val="E4EDF6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店面外立面照片</a:t>
            </a:r>
            <a:r>
              <a:rPr lang="en-US" altLang="zh-CN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1</a:t>
            </a:r>
            <a:endParaRPr lang="en-US" altLang="zh-CN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0" name="标题 2"/>
          <p:cNvSpPr>
            <a:spLocks noGrp="1"/>
          </p:cNvSpPr>
          <p:nvPr/>
        </p:nvSpPr>
        <p:spPr>
          <a:xfrm>
            <a:off x="0" y="193354"/>
            <a:ext cx="8813800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1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sz="2400" dirty="0">
                <a:sym typeface="+mn-ea"/>
              </a:rPr>
              <a:t>二、拟建店信息</a:t>
            </a:r>
            <a:r>
              <a:rPr lang="en-US" altLang="zh-CN" sz="2000" dirty="0">
                <a:solidFill>
                  <a:srgbClr val="4E4F4F"/>
                </a:solidFill>
                <a:sym typeface="+mn-ea"/>
              </a:rPr>
              <a:t>/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拟建店-商场内竞品店面照片</a:t>
            </a:r>
            <a:endParaRPr lang="zh-CN" altLang="en-US" sz="14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4940" y="1069340"/>
            <a:ext cx="3836035" cy="368300"/>
          </a:xfrm>
          <a:prstGeom prst="rect">
            <a:avLst/>
          </a:prstGeom>
          <a:solidFill>
            <a:srgbClr val="E4EDF6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店面外立面照片</a:t>
            </a:r>
            <a:r>
              <a:rPr lang="en-US" altLang="zh-CN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1</a:t>
            </a:r>
            <a:endParaRPr lang="en-US" altLang="zh-CN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139217" y="1069230"/>
            <a:ext cx="3913819" cy="368300"/>
          </a:xfrm>
          <a:prstGeom prst="rect">
            <a:avLst/>
          </a:prstGeom>
          <a:solidFill>
            <a:srgbClr val="E4EDF6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店面内部照片</a:t>
            </a:r>
            <a:r>
              <a:rPr lang="en-US" altLang="zh-CN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2</a:t>
            </a:r>
            <a:endParaRPr lang="en-US" altLang="zh-CN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20997" y="1069230"/>
            <a:ext cx="3913819" cy="368300"/>
          </a:xfrm>
          <a:prstGeom prst="rect">
            <a:avLst/>
          </a:prstGeom>
          <a:solidFill>
            <a:srgbClr val="E4EDF6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店面外立面照片</a:t>
            </a:r>
            <a:r>
              <a:rPr lang="en-US" altLang="zh-CN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1</a:t>
            </a:r>
            <a:endParaRPr lang="en-US" altLang="zh-CN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38930" y="1573530"/>
            <a:ext cx="3913505" cy="2273935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4465045" y="5042352"/>
            <a:ext cx="3292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4E4F4F"/>
                </a:solidFill>
              </a:rPr>
              <a:t>注：商场内入驻竞品</a:t>
            </a:r>
            <a:r>
              <a:rPr lang="zh-CN" altLang="en-US" sz="1200" dirty="0">
                <a:solidFill>
                  <a:srgbClr val="4E4F4F"/>
                </a:solidFill>
                <a:sym typeface="+mn-ea"/>
              </a:rPr>
              <a:t>的店铺</a:t>
            </a:r>
            <a:r>
              <a:rPr lang="zh-CN" altLang="en-US" sz="1200" dirty="0">
                <a:solidFill>
                  <a:srgbClr val="4E4F4F"/>
                </a:solidFill>
              </a:rPr>
              <a:t>外立面及内部照片，如：比亚迪、极氪、埃安、特斯拉、蔚来、理想、小鹏、零跑等新能源品牌</a:t>
            </a:r>
            <a:endParaRPr lang="zh-CN" altLang="en-US" sz="1200" dirty="0">
              <a:solidFill>
                <a:srgbClr val="4E4F4F"/>
              </a:solidFill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4433136" y="4896265"/>
            <a:ext cx="3325091" cy="937895"/>
          </a:xfrm>
          <a:prstGeom prst="roundRect">
            <a:avLst/>
          </a:prstGeom>
          <a:noFill/>
          <a:ln w="28575">
            <a:solidFill>
              <a:srgbClr val="4E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0070C0"/>
                </a:solidFill>
              </a:ln>
              <a:solidFill>
                <a:srgbClr val="4E4F4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7205569" y="5536518"/>
            <a:ext cx="4619515" cy="934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4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" name="标题 2"/>
          <p:cNvSpPr>
            <a:spLocks noGrp="1"/>
          </p:cNvSpPr>
          <p:nvPr/>
        </p:nvSpPr>
        <p:spPr>
          <a:xfrm>
            <a:off x="0" y="180623"/>
            <a:ext cx="8813800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1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sz="2400" dirty="0">
                <a:sym typeface="+mn-ea"/>
              </a:rPr>
              <a:t>二、拟建店信息</a:t>
            </a:r>
            <a:r>
              <a:rPr lang="en-US" altLang="zh-CN" sz="2000" dirty="0">
                <a:solidFill>
                  <a:srgbClr val="4E4F4F"/>
                </a:solidFill>
                <a:sym typeface="+mn-ea"/>
              </a:rPr>
              <a:t>/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拟建店-商场及拟选店面视频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descr="1603362257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1154" y="2856890"/>
            <a:ext cx="1228816" cy="1318997"/>
          </a:xfrm>
          <a:prstGeom prst="rect">
            <a:avLst/>
          </a:prstGeom>
        </p:spPr>
      </p:pic>
      <p:pic>
        <p:nvPicPr>
          <p:cNvPr id="6" name="图片 5" descr="1603362257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3050" y="2856890"/>
            <a:ext cx="1228817" cy="1318998"/>
          </a:xfrm>
          <a:prstGeom prst="rect">
            <a:avLst/>
          </a:prstGeom>
        </p:spPr>
      </p:pic>
      <p:pic>
        <p:nvPicPr>
          <p:cNvPr id="7" name="图片 6" descr="1603362257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2103" y="2856890"/>
            <a:ext cx="1228816" cy="131899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78485" y="4384040"/>
            <a:ext cx="22148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商场外部视频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999789" y="4384343"/>
            <a:ext cx="1625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商场内部视频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903402" y="4384168"/>
            <a:ext cx="2048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拟建店内部视频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354226" y="5132384"/>
            <a:ext cx="2598420" cy="1206500"/>
          </a:xfrm>
          <a:prstGeom prst="wedgeRoundRectCallout">
            <a:avLst>
              <a:gd name="adj1" fmla="val -21554"/>
              <a:gd name="adj2" fmla="val -82793"/>
              <a:gd name="adj3" fmla="val 16667"/>
            </a:avLst>
          </a:prstGeom>
          <a:solidFill>
            <a:srgbClr val="000000">
              <a:alpha val="0"/>
            </a:srgbClr>
          </a:solidFill>
          <a:ln>
            <a:solidFill>
              <a:srgbClr val="4E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408285" y="5228242"/>
            <a:ext cx="24631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/>
                </a:solidFill>
              </a:rPr>
              <a:t>注：</a:t>
            </a:r>
            <a:endParaRPr lang="zh-CN" altLang="en-US" sz="1200" dirty="0">
              <a:solidFill>
                <a:schemeClr val="tx1"/>
              </a:solidFill>
            </a:endParaRPr>
          </a:p>
          <a:p>
            <a:r>
              <a:rPr lang="en-US" altLang="zh-CN" sz="1200" dirty="0">
                <a:solidFill>
                  <a:schemeClr val="tx1"/>
                </a:solidFill>
              </a:rPr>
              <a:t>1</a:t>
            </a:r>
            <a:r>
              <a:rPr lang="zh-CN" altLang="en-US" sz="1200" dirty="0">
                <a:solidFill>
                  <a:schemeClr val="tx1"/>
                </a:solidFill>
              </a:rPr>
              <a:t>、视频要绕商场一周涵盖商场外所有入口处及商场周边重点建筑物</a:t>
            </a:r>
            <a:r>
              <a:rPr lang="en-US" altLang="zh-CN" sz="1200" dirty="0">
                <a:solidFill>
                  <a:schemeClr val="tx1"/>
                </a:solidFill>
              </a:rPr>
              <a:t>/</a:t>
            </a:r>
            <a:r>
              <a:rPr lang="zh-CN" altLang="en-US" sz="1200" dirty="0">
                <a:solidFill>
                  <a:schemeClr val="tx1"/>
                </a:solidFill>
              </a:rPr>
              <a:t>居民区</a:t>
            </a:r>
            <a:r>
              <a:rPr lang="en-US" altLang="zh-CN" sz="1200" dirty="0">
                <a:solidFill>
                  <a:schemeClr val="tx1"/>
                </a:solidFill>
              </a:rPr>
              <a:t>/</a:t>
            </a:r>
            <a:r>
              <a:rPr lang="zh-CN" altLang="en-US" sz="1200" dirty="0">
                <a:solidFill>
                  <a:schemeClr val="tx1"/>
                </a:solidFill>
              </a:rPr>
              <a:t>其他人员聚集场所</a:t>
            </a:r>
            <a:endParaRPr lang="en-US" altLang="zh-CN" sz="1200" dirty="0">
              <a:solidFill>
                <a:schemeClr val="tx1"/>
              </a:solidFill>
            </a:endParaRPr>
          </a:p>
          <a:p>
            <a:r>
              <a:rPr lang="en-US" altLang="zh-CN" sz="1200" dirty="0">
                <a:solidFill>
                  <a:schemeClr val="tx1"/>
                </a:solidFill>
              </a:rPr>
              <a:t>2</a:t>
            </a:r>
            <a:r>
              <a:rPr lang="zh-CN" altLang="en-US" sz="1200" dirty="0">
                <a:solidFill>
                  <a:schemeClr val="tx1"/>
                </a:solidFill>
              </a:rPr>
              <a:t>、视频时长控制在</a:t>
            </a:r>
            <a:r>
              <a:rPr lang="en-US" altLang="zh-CN" sz="1200" dirty="0">
                <a:solidFill>
                  <a:schemeClr val="tx1"/>
                </a:solidFill>
              </a:rPr>
              <a:t>1-3min</a:t>
            </a:r>
            <a:r>
              <a:rPr lang="zh-CN" altLang="en-US" sz="1200" dirty="0">
                <a:solidFill>
                  <a:schemeClr val="tx1"/>
                </a:solidFill>
              </a:rPr>
              <a:t>内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16" name="圆角矩形标注 15"/>
          <p:cNvSpPr/>
          <p:nvPr/>
        </p:nvSpPr>
        <p:spPr>
          <a:xfrm>
            <a:off x="6787722" y="5211759"/>
            <a:ext cx="2598420" cy="1206500"/>
          </a:xfrm>
          <a:prstGeom prst="wedgeRoundRectCallout">
            <a:avLst>
              <a:gd name="adj1" fmla="val -18963"/>
              <a:gd name="adj2" fmla="val -90421"/>
              <a:gd name="adj3" fmla="val 16667"/>
            </a:avLst>
          </a:prstGeom>
          <a:solidFill>
            <a:srgbClr val="000000">
              <a:alpha val="0"/>
            </a:srgbClr>
          </a:solidFill>
          <a:ln>
            <a:solidFill>
              <a:srgbClr val="4E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7" name="文本框 16"/>
          <p:cNvSpPr txBox="1"/>
          <p:nvPr/>
        </p:nvSpPr>
        <p:spPr>
          <a:xfrm>
            <a:off x="3570987" y="5211339"/>
            <a:ext cx="2764643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/>
                </a:solidFill>
              </a:rPr>
              <a:t>注：</a:t>
            </a:r>
            <a:endParaRPr lang="zh-CN" altLang="en-US" sz="1200" dirty="0">
              <a:solidFill>
                <a:schemeClr val="tx1"/>
              </a:solidFill>
            </a:endParaRPr>
          </a:p>
          <a:p>
            <a:r>
              <a:rPr lang="en-US" altLang="zh-CN" sz="1200" dirty="0">
                <a:solidFill>
                  <a:schemeClr val="tx1"/>
                </a:solidFill>
              </a:rPr>
              <a:t>1</a:t>
            </a:r>
            <a:r>
              <a:rPr lang="zh-CN" altLang="en-US" sz="1200" dirty="0">
                <a:solidFill>
                  <a:schemeClr val="tx1"/>
                </a:solidFill>
              </a:rPr>
              <a:t>、视频拍摄从商场主入口（拍摄时说出几号入口）开始拍摄，以客户角度拍摄到我司拟选铺面位置</a:t>
            </a:r>
            <a:endParaRPr lang="zh-CN" altLang="en-US" sz="1200" dirty="0">
              <a:solidFill>
                <a:schemeClr val="tx1"/>
              </a:solidFill>
            </a:endParaRPr>
          </a:p>
          <a:p>
            <a:r>
              <a:rPr lang="en-US" altLang="zh-CN" sz="1200" dirty="0">
                <a:solidFill>
                  <a:schemeClr val="tx1"/>
                </a:solidFill>
              </a:rPr>
              <a:t>2</a:t>
            </a:r>
            <a:r>
              <a:rPr lang="zh-CN" altLang="en-US" sz="1200" dirty="0">
                <a:solidFill>
                  <a:schemeClr val="tx1"/>
                </a:solidFill>
              </a:rPr>
              <a:t>、视频的拍摄时间要求在晚上</a:t>
            </a:r>
            <a:r>
              <a:rPr lang="en-US" altLang="zh-CN" sz="1200" dirty="0">
                <a:solidFill>
                  <a:schemeClr val="tx1"/>
                </a:solidFill>
              </a:rPr>
              <a:t>19:00-20:00</a:t>
            </a:r>
            <a:r>
              <a:rPr lang="zh-CN" altLang="en-US" sz="1200" dirty="0">
                <a:solidFill>
                  <a:schemeClr val="tx1"/>
                </a:solidFill>
              </a:rPr>
              <a:t>拍摄（能体现客流情况）</a:t>
            </a:r>
            <a:endParaRPr lang="en-US" altLang="zh-CN" sz="1200" dirty="0">
              <a:solidFill>
                <a:schemeClr val="tx1"/>
              </a:solidFill>
            </a:endParaRPr>
          </a:p>
          <a:p>
            <a:r>
              <a:rPr lang="en-US" altLang="zh-CN" sz="1200" dirty="0">
                <a:solidFill>
                  <a:schemeClr val="tx1"/>
                </a:solidFill>
              </a:rPr>
              <a:t>3</a:t>
            </a:r>
            <a:r>
              <a:rPr lang="zh-CN" altLang="en-US" sz="1200" dirty="0">
                <a:solidFill>
                  <a:schemeClr val="tx1"/>
                </a:solidFill>
              </a:rPr>
              <a:t>、视频时长控制在</a:t>
            </a:r>
            <a:r>
              <a:rPr lang="en-US" altLang="zh-CN" sz="1200" dirty="0">
                <a:solidFill>
                  <a:schemeClr val="tx1"/>
                </a:solidFill>
              </a:rPr>
              <a:t>1-3min</a:t>
            </a:r>
            <a:r>
              <a:rPr lang="zh-CN" altLang="en-US" sz="1200" dirty="0">
                <a:solidFill>
                  <a:schemeClr val="tx1"/>
                </a:solidFill>
              </a:rPr>
              <a:t>内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18" name="圆角矩形标注 17"/>
          <p:cNvSpPr/>
          <p:nvPr/>
        </p:nvSpPr>
        <p:spPr>
          <a:xfrm>
            <a:off x="3436799" y="5099452"/>
            <a:ext cx="2785652" cy="1495612"/>
          </a:xfrm>
          <a:prstGeom prst="wedgeRoundRectCallout">
            <a:avLst>
              <a:gd name="adj1" fmla="val -15680"/>
              <a:gd name="adj2" fmla="val -76359"/>
              <a:gd name="adj3" fmla="val 16667"/>
            </a:avLst>
          </a:prstGeom>
          <a:solidFill>
            <a:srgbClr val="000000">
              <a:alpha val="0"/>
            </a:srgbClr>
          </a:solidFill>
          <a:ln>
            <a:solidFill>
              <a:srgbClr val="4E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883717" y="5352729"/>
            <a:ext cx="246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/>
                </a:solidFill>
              </a:rPr>
              <a:t>注：</a:t>
            </a:r>
            <a:endParaRPr lang="zh-CN" altLang="en-US" sz="1200" dirty="0">
              <a:solidFill>
                <a:schemeClr val="tx1"/>
              </a:solidFill>
            </a:endParaRPr>
          </a:p>
          <a:p>
            <a:r>
              <a:rPr lang="en-US" altLang="zh-CN" sz="1200" dirty="0">
                <a:solidFill>
                  <a:schemeClr val="tx1"/>
                </a:solidFill>
              </a:rPr>
              <a:t>1</a:t>
            </a:r>
            <a:r>
              <a:rPr lang="zh-CN" altLang="en-US" sz="1200" dirty="0">
                <a:solidFill>
                  <a:schemeClr val="tx1"/>
                </a:solidFill>
              </a:rPr>
              <a:t>、视频拍摄站在入口处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360°</a:t>
            </a:r>
            <a:r>
              <a:rPr lang="zh-CN" altLang="en-US" sz="1200" dirty="0">
                <a:solidFill>
                  <a:schemeClr val="tx1"/>
                </a:solidFill>
              </a:rPr>
              <a:t>拍摄然后进入拟选铺面内部进行拍摄</a:t>
            </a:r>
            <a:endParaRPr lang="zh-CN" altLang="en-US" sz="1200" dirty="0">
              <a:solidFill>
                <a:schemeClr val="tx1"/>
              </a:solidFill>
            </a:endParaRPr>
          </a:p>
          <a:p>
            <a:r>
              <a:rPr lang="en-US" altLang="zh-CN" sz="1200" dirty="0">
                <a:solidFill>
                  <a:schemeClr val="tx1"/>
                </a:solidFill>
              </a:rPr>
              <a:t>2</a:t>
            </a:r>
            <a:r>
              <a:rPr lang="zh-CN" altLang="en-US" sz="1200" dirty="0">
                <a:solidFill>
                  <a:schemeClr val="tx1"/>
                </a:solidFill>
              </a:rPr>
              <a:t>、视频时长控制在</a:t>
            </a:r>
            <a:r>
              <a:rPr lang="en-US" altLang="zh-CN" sz="1200" dirty="0">
                <a:solidFill>
                  <a:schemeClr val="tx1"/>
                </a:solidFill>
              </a:rPr>
              <a:t>1min</a:t>
            </a:r>
            <a:r>
              <a:rPr lang="zh-CN" altLang="en-US" sz="1200" dirty="0">
                <a:solidFill>
                  <a:schemeClr val="tx1"/>
                </a:solidFill>
              </a:rPr>
              <a:t>左右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pic>
        <p:nvPicPr>
          <p:cNvPr id="25" name="图片 24" descr="1603362257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83051" y="2856890"/>
            <a:ext cx="1228817" cy="131899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9573569" y="4382456"/>
            <a:ext cx="2048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/>
                </a:solidFill>
              </a:rPr>
              <a:t>售后视频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7" name="圆角矩形标注 15"/>
          <p:cNvSpPr/>
          <p:nvPr/>
        </p:nvSpPr>
        <p:spPr>
          <a:xfrm>
            <a:off x="9552011" y="5252830"/>
            <a:ext cx="2598420" cy="1206500"/>
          </a:xfrm>
          <a:prstGeom prst="wedgeRoundRectCallout">
            <a:avLst>
              <a:gd name="adj1" fmla="val -18963"/>
              <a:gd name="adj2" fmla="val -90421"/>
              <a:gd name="adj3" fmla="val 16667"/>
            </a:avLst>
          </a:prstGeom>
          <a:solidFill>
            <a:srgbClr val="000000">
              <a:alpha val="0"/>
            </a:srgbClr>
          </a:solidFill>
          <a:ln>
            <a:solidFill>
              <a:srgbClr val="4E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8" name="文本框 27"/>
          <p:cNvSpPr txBox="1"/>
          <p:nvPr/>
        </p:nvSpPr>
        <p:spPr>
          <a:xfrm>
            <a:off x="9668734" y="5348245"/>
            <a:ext cx="2463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/>
                </a:solidFill>
              </a:rPr>
              <a:t>注：</a:t>
            </a:r>
            <a:endParaRPr lang="zh-CN" altLang="en-US" sz="1200" dirty="0">
              <a:solidFill>
                <a:schemeClr val="tx1"/>
              </a:solidFill>
            </a:endParaRPr>
          </a:p>
          <a:p>
            <a:r>
              <a:rPr lang="en-US" altLang="zh-CN" sz="1200" dirty="0">
                <a:solidFill>
                  <a:schemeClr val="tx1"/>
                </a:solidFill>
              </a:rPr>
              <a:t>1</a:t>
            </a:r>
            <a:r>
              <a:rPr lang="zh-CN" altLang="en-US" sz="1200" dirty="0">
                <a:solidFill>
                  <a:schemeClr val="tx1"/>
                </a:solidFill>
              </a:rPr>
              <a:t>、视频拍摄先站在售后入口处</a:t>
            </a:r>
            <a:r>
              <a:rPr lang="en-US" altLang="zh-CN" sz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360°</a:t>
            </a:r>
            <a:r>
              <a:rPr lang="zh-CN" altLang="en-US" sz="1200" dirty="0">
                <a:solidFill>
                  <a:schemeClr val="tx1"/>
                </a:solidFill>
              </a:rPr>
              <a:t>拍摄然后进入售后内部进行拍摄</a:t>
            </a:r>
            <a:endParaRPr lang="zh-CN" altLang="en-US" sz="1200" dirty="0">
              <a:solidFill>
                <a:schemeClr val="tx1"/>
              </a:solidFill>
            </a:endParaRPr>
          </a:p>
          <a:p>
            <a:r>
              <a:rPr lang="en-US" altLang="zh-CN" sz="1200" dirty="0">
                <a:solidFill>
                  <a:schemeClr val="tx1"/>
                </a:solidFill>
              </a:rPr>
              <a:t>2</a:t>
            </a:r>
            <a:r>
              <a:rPr lang="zh-CN" altLang="en-US" sz="1200" dirty="0">
                <a:solidFill>
                  <a:schemeClr val="tx1"/>
                </a:solidFill>
              </a:rPr>
              <a:t>、视频时长控制在</a:t>
            </a:r>
            <a:r>
              <a:rPr lang="en-US" altLang="zh-CN" sz="1200" dirty="0">
                <a:solidFill>
                  <a:schemeClr val="tx1"/>
                </a:solidFill>
              </a:rPr>
              <a:t>1min</a:t>
            </a:r>
            <a:r>
              <a:rPr lang="zh-CN" altLang="en-US" sz="1200" dirty="0">
                <a:solidFill>
                  <a:schemeClr val="tx1"/>
                </a:solidFill>
              </a:rPr>
              <a:t>左右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696085" y="1257935"/>
            <a:ext cx="879983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/>
                </a:solidFill>
              </a:rPr>
              <a:t>注：</a:t>
            </a:r>
            <a:endParaRPr lang="en-US" altLang="zh-CN" sz="1400" dirty="0">
              <a:solidFill>
                <a:schemeClr val="tx1"/>
              </a:solidFill>
            </a:endParaRPr>
          </a:p>
          <a:p>
            <a:r>
              <a:rPr lang="en-US" altLang="zh-CN" sz="1400" dirty="0">
                <a:solidFill>
                  <a:schemeClr val="tx1"/>
                </a:solidFill>
              </a:rPr>
              <a:t>1.</a:t>
            </a:r>
            <a:r>
              <a:rPr lang="zh-CN" altLang="en-US" sz="1400" dirty="0">
                <a:solidFill>
                  <a:schemeClr val="tx1"/>
                </a:solidFill>
              </a:rPr>
              <a:t>视频拍摄请按照下方视频拍摄要求规范进行拍摄</a:t>
            </a:r>
            <a:endParaRPr lang="en-US" altLang="zh-CN" sz="1400" dirty="0">
              <a:solidFill>
                <a:schemeClr val="tx1"/>
              </a:solidFill>
            </a:endParaRPr>
          </a:p>
          <a:p>
            <a:endParaRPr lang="en-US" altLang="zh-CN" sz="1400" dirty="0">
              <a:solidFill>
                <a:schemeClr val="tx1"/>
              </a:solidFill>
            </a:endParaRPr>
          </a:p>
          <a:p>
            <a:r>
              <a:rPr lang="en-US" altLang="zh-CN" sz="1400" dirty="0">
                <a:solidFill>
                  <a:schemeClr val="tx1"/>
                </a:solidFill>
              </a:rPr>
              <a:t>2.</a:t>
            </a:r>
            <a:r>
              <a:rPr lang="zh-CN" altLang="en-US" sz="1400" dirty="0">
                <a:solidFill>
                  <a:schemeClr val="tx1"/>
                </a:solidFill>
              </a:rPr>
              <a:t>拍摄完的三段视频请编辑好名称“商场外部视频”、“商场内部视频”、“拟建店内部视频”、“售后视频”与此</a:t>
            </a:r>
            <a:r>
              <a:rPr lang="en-US" altLang="zh-CN" sz="1400" dirty="0">
                <a:solidFill>
                  <a:schemeClr val="tx1"/>
                </a:solidFill>
              </a:rPr>
              <a:t>PPT</a:t>
            </a:r>
            <a:r>
              <a:rPr lang="zh-CN" altLang="en-US" sz="1400" dirty="0">
                <a:solidFill>
                  <a:schemeClr val="tx1"/>
                </a:solidFill>
              </a:rPr>
              <a:t>一同打成压缩包发至区域对接人邮箱</a:t>
            </a:r>
            <a:endParaRPr lang="en-US" altLang="zh-CN" sz="1400" b="1" dirty="0">
              <a:solidFill>
                <a:srgbClr val="4E4F4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96498"/>
            <a:ext cx="8813800" cy="503237"/>
          </a:xfrm>
        </p:spPr>
        <p:txBody>
          <a:bodyPr>
            <a:normAutofit/>
          </a:bodyPr>
          <a:lstStyle/>
          <a:p>
            <a:pPr defTabSz="609600"/>
            <a:r>
              <a:rPr lang="zh-CN" altLang="en-US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二、拟建店信息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/拟建店管理团队简介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8878" y="973308"/>
          <a:ext cx="5984892" cy="2676543"/>
        </p:xfrm>
        <a:graphic>
          <a:graphicData uri="http://schemas.openxmlformats.org/drawingml/2006/table">
            <a:tbl>
              <a:tblPr/>
              <a:tblGrid>
                <a:gridCol w="694231"/>
                <a:gridCol w="129725"/>
                <a:gridCol w="833938"/>
                <a:gridCol w="435584"/>
                <a:gridCol w="847110"/>
                <a:gridCol w="1436117"/>
                <a:gridCol w="1608187"/>
              </a:tblGrid>
              <a:tr h="282054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姓    名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出生年月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CN" altLang="en-US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6347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公司职位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董事长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性   别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</a:tr>
              <a:tr h="255722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毕业院校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学   历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</a:tr>
              <a:tr h="27122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身份证号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联系方式</a:t>
                      </a:r>
                      <a:endParaRPr lang="zh-CN" altLang="en-US" sz="1200" b="1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en-US" sz="1200" b="0" i="0" u="none" strike="noStrike" kern="12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</a:tr>
              <a:tr h="255722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邮箱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78970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起止时间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工作岗位及简历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86718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94469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5572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32475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144878" y="973307"/>
          <a:ext cx="5984892" cy="2676727"/>
        </p:xfrm>
        <a:graphic>
          <a:graphicData uri="http://schemas.openxmlformats.org/drawingml/2006/table">
            <a:tbl>
              <a:tblPr/>
              <a:tblGrid>
                <a:gridCol w="694231"/>
                <a:gridCol w="129725"/>
                <a:gridCol w="833938"/>
                <a:gridCol w="435584"/>
                <a:gridCol w="847110"/>
                <a:gridCol w="1436117"/>
                <a:gridCol w="1608187"/>
              </a:tblGrid>
              <a:tr h="282054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姓    名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出生年月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CN" altLang="en-US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6347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公司职位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总经理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性   别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</a:tcPr>
                </a:tc>
              </a:tr>
              <a:tr h="255722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毕业院校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学   历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</a:tcPr>
                </a:tc>
              </a:tr>
              <a:tr h="27122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身份证号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联系方式</a:t>
                      </a:r>
                      <a:endParaRPr lang="zh-CN" altLang="en-US" sz="1200" b="1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en-US" sz="1200" b="0" i="0" u="none" strike="noStrike" kern="12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</a:tcPr>
                </a:tc>
              </a:tr>
              <a:tr h="255905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邮箱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78970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起止时间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工作岗位及简历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86718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94470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5572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32475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8878" y="4000957"/>
          <a:ext cx="5984892" cy="2660545"/>
        </p:xfrm>
        <a:graphic>
          <a:graphicData uri="http://schemas.openxmlformats.org/drawingml/2006/table">
            <a:tbl>
              <a:tblPr/>
              <a:tblGrid>
                <a:gridCol w="694231"/>
                <a:gridCol w="129725"/>
                <a:gridCol w="833938"/>
                <a:gridCol w="435584"/>
                <a:gridCol w="847110"/>
                <a:gridCol w="1436117"/>
                <a:gridCol w="1608187"/>
              </a:tblGrid>
              <a:tr h="282054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姓    名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出生年月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CN" altLang="en-US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6347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公司职位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销售经理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性   别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</a:tr>
              <a:tr h="255722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毕业院校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学   历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</a:tr>
              <a:tr h="27122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身份证号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联系方式</a:t>
                      </a:r>
                      <a:endParaRPr lang="zh-CN" altLang="en-US" sz="1200" b="1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en-US" sz="1200" b="0" i="0" u="none" strike="noStrike" kern="12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</a:tr>
              <a:tr h="255722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邮箱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78970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起止时间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工作岗位及简历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86718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78471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5572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32475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144878" y="3992018"/>
          <a:ext cx="5984892" cy="2658249"/>
        </p:xfrm>
        <a:graphic>
          <a:graphicData uri="http://schemas.openxmlformats.org/drawingml/2006/table">
            <a:tbl>
              <a:tblPr/>
              <a:tblGrid>
                <a:gridCol w="694231"/>
                <a:gridCol w="129725"/>
                <a:gridCol w="833938"/>
                <a:gridCol w="435584"/>
                <a:gridCol w="847110"/>
                <a:gridCol w="1436117"/>
                <a:gridCol w="1608187"/>
              </a:tblGrid>
              <a:tr h="282054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姓    名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出生年月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rowSpan="5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CN" altLang="en-US" sz="12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6347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公司职位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1" i="0" u="none" strike="noStrike" kern="1200" dirty="0" smtClean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用户发展经理</a:t>
                      </a:r>
                      <a:endParaRPr lang="zh-CN" altLang="en-US" sz="12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性   别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</a:tr>
              <a:tr h="255722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毕业院校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学   历</a:t>
                      </a:r>
                      <a:endParaRPr lang="zh-CN" altLang="en-US" sz="1200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</a:tr>
              <a:tr h="271220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身份证号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联系方式</a:t>
                      </a:r>
                      <a:endParaRPr lang="zh-CN" altLang="en-US" sz="1200" b="1" dirty="0">
                        <a:solidFill>
                          <a:srgbClr val="4E4F4F"/>
                        </a:solidFill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altLang="en-US" sz="1200" b="0" i="0" u="none" strike="noStrike" kern="1200" dirty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</a:tcPr>
                </a:tc>
              </a:tr>
              <a:tr h="255722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邮箱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zh-CN" altLang="en-US" sz="1200" dirty="0"/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78970">
                <a:tc grid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起止时间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728BC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200" b="1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工作岗位及简历</a:t>
                      </a:r>
                      <a:endParaRPr lang="zh-CN" altLang="en-US" sz="1200" b="1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84421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7847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55722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32475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 marL="12365" marR="12365" marT="1236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12365" marR="12365" marT="1236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对话气泡: 矩形 6"/>
          <p:cNvSpPr/>
          <p:nvPr/>
        </p:nvSpPr>
        <p:spPr>
          <a:xfrm>
            <a:off x="6774426" y="314632"/>
            <a:ext cx="2064774" cy="503237"/>
          </a:xfrm>
          <a:prstGeom prst="wedgeRectCallout">
            <a:avLst>
              <a:gd name="adj1" fmla="val -136660"/>
              <a:gd name="adj2" fmla="val 128929"/>
            </a:avLst>
          </a:prstGeom>
          <a:noFill/>
          <a:ln>
            <a:solidFill>
              <a:srgbClr val="4E4F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4E4F4F"/>
                </a:solidFill>
              </a:rPr>
              <a:t>附</a:t>
            </a:r>
            <a:r>
              <a:rPr lang="en-US" altLang="zh-CN" b="1" dirty="0">
                <a:solidFill>
                  <a:srgbClr val="4E4F4F"/>
                </a:solidFill>
              </a:rPr>
              <a:t>1</a:t>
            </a:r>
            <a:r>
              <a:rPr lang="zh-CN" altLang="en-US" b="1" dirty="0">
                <a:solidFill>
                  <a:srgbClr val="4E4F4F"/>
                </a:solidFill>
              </a:rPr>
              <a:t>寸免冠彩照</a:t>
            </a:r>
            <a:endParaRPr lang="zh-CN" altLang="en-US" b="1" dirty="0">
              <a:solidFill>
                <a:srgbClr val="4E4F4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96498"/>
            <a:ext cx="8813800" cy="503237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拟建店建设、投资计划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/经营、推广计划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1350" y="1051560"/>
            <a:ext cx="10944860" cy="5515610"/>
          </a:xfrm>
          <a:prstGeom prst="rect">
            <a:avLst/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r>
              <a:rPr lang="zh-CN" altLang="en-US" sz="1400" b="1" dirty="0" smtClean="0">
                <a:solidFill>
                  <a:srgbClr val="4E4F4F"/>
                </a:solidFill>
                <a:latin typeface="微软雅黑" panose="020B0503020204020204" charset="-122"/>
                <a:sym typeface="+mn-ea"/>
              </a:rPr>
              <a:t>（</a:t>
            </a:r>
            <a:r>
              <a:rPr lang="zh-CN" altLang="en-US" sz="1400" b="1" dirty="0" smtClean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一）简述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贵司如何快速提升哪吒</a:t>
            </a: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销量？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（简述重点，限两页）</a:t>
            </a: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对哪吒</a:t>
            </a: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的市场定位和认识：</a:t>
            </a:r>
            <a:endParaRPr lang="en-US" altLang="zh-CN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对哪吒</a:t>
            </a: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未来一年的年度用户订单目标及市场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开拓的重点思路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团队人员及资金</a:t>
            </a:r>
            <a:r>
              <a:rPr lang="zh-CN" altLang="en-US" sz="1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（店面租金、装修、运营、流动资金等）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的投入计划及保障措施：</a:t>
            </a: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当地政府与社会人脉资源：</a:t>
            </a: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如何做好哪吒</a:t>
            </a:r>
            <a:r>
              <a:rPr lang="en-US" altLang="zh-CN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客户的用户运营与用户服务：</a:t>
            </a:r>
            <a:endParaRPr lang="zh-CN" altLang="en-US" sz="1400" b="1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96498"/>
            <a:ext cx="8813800" cy="503237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拟建店建设、投资计划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/经营、推广计划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1499" y="1051560"/>
            <a:ext cx="10944860" cy="4277995"/>
          </a:xfrm>
          <a:prstGeom prst="rect">
            <a:avLst/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r>
              <a:rPr lang="zh-CN" altLang="en-US" sz="1400" b="1" dirty="0" smtClean="0">
                <a:solidFill>
                  <a:srgbClr val="4E4F4F"/>
                </a:solidFill>
                <a:latin typeface="微软雅黑" panose="020B0503020204020204" charset="-122"/>
              </a:rPr>
              <a:t>（二）如何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</a:rPr>
              <a:t>保证</a:t>
            </a:r>
            <a:r>
              <a:rPr lang="zh-CN" altLang="en-US" sz="1400" b="1" dirty="0" smtClean="0">
                <a:solidFill>
                  <a:srgbClr val="4E4F4F"/>
                </a:solidFill>
                <a:latin typeface="微软雅黑" panose="020B0503020204020204" charset="-122"/>
              </a:rPr>
              <a:t>在一个月内</a:t>
            </a: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</a:rPr>
              <a:t>完成店面建设？</a:t>
            </a:r>
            <a:endParaRPr lang="en-US" altLang="zh-CN" sz="1400" b="1" dirty="0">
              <a:solidFill>
                <a:srgbClr val="4E4F4F"/>
              </a:solidFill>
              <a:latin typeface="微软雅黑" panose="020B0503020204020204" charset="-122"/>
            </a:endParaRPr>
          </a:p>
          <a:p>
            <a:pPr fontAlgn="ctr">
              <a:lnSpc>
                <a:spcPts val="2800"/>
              </a:lnSpc>
              <a:tabLst>
                <a:tab pos="304165" algn="l"/>
                <a:tab pos="405765" algn="l"/>
              </a:tabLst>
            </a:pPr>
            <a:endParaRPr lang="en-US" altLang="zh-CN" sz="1400" b="1" dirty="0">
              <a:solidFill>
                <a:prstClr val="black"/>
              </a:solidFill>
              <a:latin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78083"/>
            <a:ext cx="8813800" cy="503237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sym typeface="+mn-ea"/>
              </a:rPr>
              <a:t>一、申请单位信息</a:t>
            </a:r>
            <a:r>
              <a:rPr lang="en-US" altLang="zh-CN" sz="2000" dirty="0">
                <a:solidFill>
                  <a:srgbClr val="4E4F4F"/>
                </a:solidFill>
                <a:sym typeface="+mn-ea"/>
              </a:rPr>
              <a:t>/</a:t>
            </a:r>
            <a:r>
              <a:rPr lang="en-US" altLang="zh-CN" sz="2000" dirty="0" err="1" smtClean="0">
                <a:solidFill>
                  <a:srgbClr val="4E4F4F"/>
                </a:solidFill>
                <a:sym typeface="+mn-ea"/>
              </a:rPr>
              <a:t>拟建</a:t>
            </a:r>
            <a:r>
              <a:rPr lang="zh-CN" altLang="en-US" sz="2000" dirty="0" smtClean="0">
                <a:solidFill>
                  <a:srgbClr val="4E4F4F"/>
                </a:solidFill>
                <a:sym typeface="+mn-ea"/>
              </a:rPr>
              <a:t>商场</a:t>
            </a:r>
            <a:r>
              <a:rPr lang="en-US" altLang="zh-CN" sz="2000" dirty="0" err="1" smtClean="0">
                <a:solidFill>
                  <a:srgbClr val="4E4F4F"/>
                </a:solidFill>
                <a:sym typeface="+mn-ea"/>
              </a:rPr>
              <a:t>店申请人</a:t>
            </a:r>
            <a:r>
              <a:rPr lang="en-US" altLang="zh-CN" sz="2000" dirty="0" err="1" smtClean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基本信息</a:t>
            </a:r>
            <a:endParaRPr lang="zh-CN" altLang="en-US" sz="14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111875" y="956254"/>
          <a:ext cx="9968246" cy="2799252"/>
        </p:xfrm>
        <a:graphic>
          <a:graphicData uri="http://schemas.openxmlformats.org/drawingml/2006/table">
            <a:tbl>
              <a:tblPr/>
              <a:tblGrid>
                <a:gridCol w="1520901"/>
                <a:gridCol w="1236999"/>
                <a:gridCol w="1504528"/>
                <a:gridCol w="1711163"/>
                <a:gridCol w="1712035"/>
                <a:gridCol w="2282620"/>
              </a:tblGrid>
              <a:tr h="396067">
                <a:tc rowSpan="3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基本信息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申请公司名称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96067"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 注册地址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23312">
                <a:tc vMerge="1"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法定代表人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注册资金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  <a:tr h="396067">
                <a:tc rowSpan="4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股东情况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股东名称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职务</a:t>
                      </a:r>
                      <a:r>
                        <a:rPr lang="en-US" altLang="zh-CN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/</a:t>
                      </a:r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社会职务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居住地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占比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股东间关系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</a:tr>
              <a:tr h="396067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605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067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2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111875" y="3835978"/>
          <a:ext cx="9968244" cy="2924230"/>
        </p:xfrm>
        <a:graphic>
          <a:graphicData uri="http://schemas.openxmlformats.org/drawingml/2006/table">
            <a:tbl>
              <a:tblPr/>
              <a:tblGrid>
                <a:gridCol w="1135171"/>
                <a:gridCol w="1664335"/>
                <a:gridCol w="1315497"/>
                <a:gridCol w="1098076"/>
                <a:gridCol w="951033"/>
                <a:gridCol w="951033"/>
                <a:gridCol w="951033"/>
                <a:gridCol w="951033"/>
                <a:gridCol w="951033"/>
              </a:tblGrid>
              <a:tr h="237198">
                <a:tc rowSpan="6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经营现状 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汽车行业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品牌名称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销售维修状况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37198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2020</a:t>
                      </a:r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2021</a:t>
                      </a:r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2022</a:t>
                      </a:r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年（</a:t>
                      </a:r>
                      <a:r>
                        <a:rPr lang="en-US" altLang="zh-CN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1-9</a:t>
                      </a:r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月）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 hMerge="1">
                  <a:tcPr/>
                </a:tc>
              </a:tr>
              <a:tr h="254237">
                <a:tc vMerge="1">
                  <a:tcPr/>
                </a:tc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销售数量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维修台次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销售数量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维修台次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销售数量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维修台次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</a:tr>
              <a:tr h="38294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94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941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941">
                <a:tc rowSpan="3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财务状况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资产总额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1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82941">
                <a:tc vMerge="1"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负债总额 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银行借款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 hMerge="1"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</a:tr>
              <a:tr h="280892">
                <a:tc vMerge="1">
                  <a:tcPr/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银行信用等级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zh-CN" altLang="en-US" sz="12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　</a:t>
                      </a:r>
                      <a:endParaRPr lang="zh-CN" altLang="en-US" sz="12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144" marR="8144" marT="8144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文本框 66"/>
          <p:cNvSpPr txBox="1"/>
          <p:nvPr/>
        </p:nvSpPr>
        <p:spPr>
          <a:xfrm>
            <a:off x="103032" y="3230298"/>
            <a:ext cx="1219199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865" b="1" dirty="0">
                <a:solidFill>
                  <a:srgbClr val="4E4F4F"/>
                </a:solidFill>
                <a:latin typeface="微软雅黑" panose="020B0503020204020204" charset="-122"/>
              </a:rPr>
              <a:t>请渠道评审委员会提问！</a:t>
            </a:r>
            <a:endParaRPr lang="zh-CN" altLang="en-US" sz="5865" b="1" dirty="0">
              <a:solidFill>
                <a:srgbClr val="4E4F4F"/>
              </a:solidFill>
              <a:latin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79057"/>
            <a:ext cx="8813800" cy="503237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四、附录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/必备附件清单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88045" y="1565826"/>
            <a:ext cx="11140343" cy="40614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21920" tIns="60960" rIns="121920" bIns="60960" numCol="1" anchor="ctr" anchorCtr="0" compatLnSpc="1">
            <a:spAutoFit/>
          </a:bodyPr>
          <a:lstStyle/>
          <a:p>
            <a:pPr indent="609600" fontAlgn="ctr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</a:rPr>
              <a:t>请申请单位按照下面列表的顺序附上所需文件资料（建议使用</a:t>
            </a:r>
            <a:r>
              <a:rPr lang="en-US" altLang="zh-CN" sz="1600" b="1" dirty="0">
                <a:solidFill>
                  <a:srgbClr val="4E4F4F"/>
                </a:solidFill>
                <a:latin typeface="微软雅黑" panose="020B0503020204020204" charset="-122"/>
              </a:rPr>
              <a:t>A4</a:t>
            </a:r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</a:rPr>
              <a:t>纸打印或复印），并在已提供文件前面的方框内画“■”以示确认。</a:t>
            </a:r>
            <a:endParaRPr lang="en-US" altLang="zh-CN" sz="1600" b="1" dirty="0">
              <a:solidFill>
                <a:srgbClr val="4E4F4F"/>
              </a:solidFill>
              <a:latin typeface="微软雅黑" panose="020B0503020204020204" charset="-122"/>
            </a:endParaRPr>
          </a:p>
          <a:p>
            <a:pPr indent="6096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4E4F4F"/>
                </a:solidFill>
                <a:latin typeface="微软雅黑" panose="020B0503020204020204" charset="-122"/>
              </a:rPr>
              <a:t>□法人身份证、投资人身份证复印件；</a:t>
            </a:r>
            <a:endParaRPr lang="zh-CN" altLang="en-US" sz="1400" dirty="0">
              <a:solidFill>
                <a:srgbClr val="4E4F4F"/>
              </a:solidFill>
              <a:latin typeface="微软雅黑" panose="020B0503020204020204" charset="-122"/>
            </a:endParaRPr>
          </a:p>
          <a:p>
            <a:pPr indent="6096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4E4F4F"/>
                </a:solidFill>
                <a:latin typeface="微软雅黑" panose="020B0503020204020204" charset="-122"/>
              </a:rPr>
              <a:t>□企业营业执照正副本复印件（三证合一或 五证合一）；</a:t>
            </a:r>
            <a:endParaRPr lang="zh-CN" altLang="en-US" sz="1400" dirty="0">
              <a:solidFill>
                <a:srgbClr val="4E4F4F"/>
              </a:solidFill>
              <a:latin typeface="微软雅黑" panose="020B0503020204020204" charset="-122"/>
            </a:endParaRPr>
          </a:p>
          <a:p>
            <a:pPr indent="6096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4E4F4F"/>
                </a:solidFill>
                <a:latin typeface="微软雅黑" panose="020B0503020204020204" charset="-122"/>
              </a:rPr>
              <a:t>□机动车维修行业经营许可证复印件；</a:t>
            </a:r>
            <a:endParaRPr lang="zh-CN" altLang="en-US" sz="1400" dirty="0">
              <a:solidFill>
                <a:srgbClr val="4E4F4F"/>
              </a:solidFill>
              <a:latin typeface="微软雅黑" panose="020B0503020204020204" charset="-122"/>
            </a:endParaRPr>
          </a:p>
          <a:p>
            <a:pPr indent="6096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4E4F4F"/>
                </a:solidFill>
                <a:latin typeface="微软雅黑" panose="020B0503020204020204" charset="-122"/>
              </a:rPr>
              <a:t>□验资报告、金融机构授信额度证明资料及银行信用等级证复印件；</a:t>
            </a:r>
            <a:endParaRPr lang="zh-CN" altLang="en-US" sz="1400" dirty="0">
              <a:solidFill>
                <a:srgbClr val="4E4F4F"/>
              </a:solidFill>
              <a:latin typeface="微软雅黑" panose="020B0503020204020204" charset="-122"/>
            </a:endParaRPr>
          </a:p>
          <a:p>
            <a:pPr indent="6096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4E4F4F"/>
                </a:solidFill>
                <a:latin typeface="微软雅黑" panose="020B0503020204020204" charset="-122"/>
              </a:rPr>
              <a:t>□最近三年的资产负债表、利润表和现金流量表；</a:t>
            </a:r>
            <a:endParaRPr lang="zh-CN" altLang="en-US" sz="1400" dirty="0">
              <a:solidFill>
                <a:srgbClr val="4E4F4F"/>
              </a:solidFill>
              <a:latin typeface="微软雅黑" panose="020B0503020204020204" charset="-122"/>
            </a:endParaRPr>
          </a:p>
          <a:p>
            <a:pPr indent="6096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4E4F4F"/>
                </a:solidFill>
                <a:latin typeface="微软雅黑" panose="020B0503020204020204" charset="-122"/>
              </a:rPr>
              <a:t>□企业组织结构图、维修及办公设备清单；</a:t>
            </a:r>
            <a:endParaRPr lang="zh-CN" altLang="en-US" sz="1400" dirty="0">
              <a:solidFill>
                <a:srgbClr val="4E4F4F"/>
              </a:solidFill>
              <a:latin typeface="微软雅黑" panose="020B0503020204020204" charset="-122"/>
            </a:endParaRPr>
          </a:p>
          <a:p>
            <a:pPr indent="6096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4E4F4F"/>
                </a:solidFill>
                <a:latin typeface="微软雅黑" panose="020B0503020204020204" charset="-122"/>
              </a:rPr>
              <a:t>□拟用于哪吒新能源品牌建店的经营场地产权或租赁证明复印件；</a:t>
            </a:r>
            <a:endParaRPr lang="zh-CN" altLang="en-US" sz="1400" dirty="0">
              <a:solidFill>
                <a:srgbClr val="4E4F4F"/>
              </a:solidFill>
              <a:latin typeface="微软雅黑" panose="020B0503020204020204" charset="-122"/>
            </a:endParaRPr>
          </a:p>
          <a:p>
            <a:pPr indent="609600" fontAlgn="ctr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4E4F4F"/>
                </a:solidFill>
                <a:latin typeface="微软雅黑" panose="020B0503020204020204" charset="-122"/>
              </a:rPr>
              <a:t>□经销商自愿提供的其它材料；</a:t>
            </a:r>
            <a:endParaRPr lang="zh-CN" altLang="en-US" sz="1400" dirty="0">
              <a:solidFill>
                <a:srgbClr val="4E4F4F"/>
              </a:solidFill>
              <a:latin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96498"/>
            <a:ext cx="8813800" cy="503237"/>
          </a:xfrm>
        </p:spPr>
        <p:txBody>
          <a:bodyPr>
            <a:normAutofit/>
          </a:bodyPr>
          <a:lstStyle/>
          <a:p>
            <a:pPr eaLnBrk="0" hangingPunct="0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四、附录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需提交的资料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（如资料较多，可自行增加页）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93925" y="1214791"/>
            <a:ext cx="25394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</a:rPr>
              <a:t>法人</a:t>
            </a:r>
            <a:r>
              <a:rPr lang="en-US" altLang="zh-CN" sz="1600" b="1" dirty="0">
                <a:solidFill>
                  <a:srgbClr val="4E4F4F"/>
                </a:solidFill>
                <a:latin typeface="微软雅黑" panose="020B0503020204020204" charset="-122"/>
              </a:rPr>
              <a:t>/</a:t>
            </a:r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</a:rPr>
              <a:t>投资人身份证复印件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335520" y="1612814"/>
            <a:ext cx="3456288" cy="470439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465">
              <a:ln>
                <a:solidFill>
                  <a:sysClr val="windowText" lastClr="000000"/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88115" y="1214791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</a:rPr>
              <a:t>公司营业执照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4367856" y="1612814"/>
            <a:ext cx="3456288" cy="470439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465">
              <a:ln>
                <a:solidFill>
                  <a:sysClr val="windowText" lastClr="000000"/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119259" y="1214791"/>
            <a:ext cx="18261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</a:rPr>
              <a:t>公司股比关系证明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8304184" y="1612814"/>
            <a:ext cx="3456288" cy="470439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465">
              <a:ln>
                <a:solidFill>
                  <a:sysClr val="windowText" lastClr="000000"/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79057"/>
            <a:ext cx="8813800" cy="503237"/>
          </a:xfrm>
        </p:spPr>
        <p:txBody>
          <a:bodyPr>
            <a:normAutofit/>
          </a:bodyPr>
          <a:lstStyle/>
          <a:p>
            <a:pPr eaLnBrk="0" hangingPunct="0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四、附录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需提交的资料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（如资料较多，可自行增加页）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57564" y="1276347"/>
            <a:ext cx="1415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</a:rPr>
              <a:t>维修资质证明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325995" y="1614719"/>
            <a:ext cx="3456288" cy="470439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465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4367856" y="1612814"/>
            <a:ext cx="3456288" cy="470439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465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8304184" y="1612814"/>
            <a:ext cx="3456288" cy="4704392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465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805373" y="1276347"/>
            <a:ext cx="27735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</a:rPr>
              <a:t>房产证或者房屋租赁协议</a:t>
            </a:r>
            <a:r>
              <a:rPr lang="en-US" altLang="zh-CN" sz="1600" b="1" dirty="0">
                <a:solidFill>
                  <a:srgbClr val="4E4F4F"/>
                </a:solidFill>
                <a:latin typeface="微软雅黑" panose="020B0503020204020204" charset="-122"/>
              </a:rPr>
              <a:t>1</a:t>
            </a:r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</a:rPr>
              <a:t>页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645570" y="1276347"/>
            <a:ext cx="27735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</a:rPr>
              <a:t>房产证或者房屋租赁协议</a:t>
            </a:r>
            <a:r>
              <a:rPr lang="en-US" altLang="zh-CN" sz="1600" b="1" dirty="0">
                <a:solidFill>
                  <a:srgbClr val="4E4F4F"/>
                </a:solidFill>
                <a:latin typeface="微软雅黑" panose="020B0503020204020204" charset="-122"/>
              </a:rPr>
              <a:t>2</a:t>
            </a:r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</a:rPr>
              <a:t>页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70092"/>
            <a:ext cx="8813800" cy="503237"/>
          </a:xfrm>
        </p:spPr>
        <p:txBody>
          <a:bodyPr>
            <a:normAutofit/>
          </a:bodyPr>
          <a:lstStyle/>
          <a:p>
            <a:pPr eaLnBrk="0" hangingPunct="0"/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四、附录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需提交的资料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（如资料较多，可自行增加页）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418802" y="1571808"/>
            <a:ext cx="21275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4E4F4F"/>
                </a:solidFill>
                <a:latin typeface="微软雅黑" panose="020B0503020204020204" charset="-122"/>
              </a:rPr>
              <a:t>2021</a:t>
            </a:r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</a:rPr>
              <a:t>年的资产负债表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235596" y="2291723"/>
            <a:ext cx="2687219" cy="3202028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465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668698" y="1571808"/>
            <a:ext cx="15119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4E4F4F"/>
                </a:solidFill>
                <a:latin typeface="微软雅黑" panose="020B0503020204020204" charset="-122"/>
              </a:rPr>
              <a:t>2021</a:t>
            </a:r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</a:rPr>
              <a:t>年利润表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3234406" y="2291723"/>
            <a:ext cx="2687219" cy="3202028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465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6233216" y="2291723"/>
            <a:ext cx="2687219" cy="3202028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465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9232026" y="2291723"/>
            <a:ext cx="2687219" cy="3202028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465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84752" y="1571808"/>
            <a:ext cx="21275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4E4F4F"/>
                </a:solidFill>
                <a:latin typeface="微软雅黑" panose="020B0503020204020204" charset="-122"/>
              </a:rPr>
              <a:t>2020</a:t>
            </a:r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</a:rPr>
              <a:t>年的资产负债表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859553" y="1571808"/>
            <a:ext cx="15119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4E4F4F"/>
                </a:solidFill>
                <a:latin typeface="微软雅黑" panose="020B0503020204020204" charset="-122"/>
              </a:rPr>
              <a:t>2020</a:t>
            </a:r>
            <a:r>
              <a:rPr lang="zh-CN" altLang="en-US" sz="1600" b="1" dirty="0">
                <a:solidFill>
                  <a:srgbClr val="4E4F4F"/>
                </a:solidFill>
                <a:latin typeface="微软雅黑" panose="020B0503020204020204" charset="-122"/>
              </a:rPr>
              <a:t>年利润表</a:t>
            </a:r>
            <a:endParaRPr lang="zh-CN" altLang="en-US" sz="1600" b="1" dirty="0">
              <a:solidFill>
                <a:srgbClr val="4E4F4F"/>
              </a:solidFill>
              <a:latin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-16509" y="710"/>
            <a:ext cx="12192000" cy="6858000"/>
          </a:xfrm>
          <a:prstGeom prst="rect">
            <a:avLst/>
          </a:prstGeom>
          <a:gradFill flip="none" rotWithShape="1">
            <a:gsLst>
              <a:gs pos="15000">
                <a:srgbClr val="F5F9FF">
                  <a:lumMod val="100000"/>
                </a:srgbClr>
              </a:gs>
              <a:gs pos="74000">
                <a:srgbClr val="CFDEEC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bg1"/>
            </a:solidFill>
            <a:miter lim="800000"/>
          </a:ln>
        </p:spPr>
        <p:txBody>
          <a:bodyPr wrap="square" lIns="90000" tIns="46800" rIns="90000" bIns="46800" rtlCol="0" anchor="ctr">
            <a:spAutoFit/>
          </a:bodyPr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1"/>
          <a:srcRect t="1" r="74310" b="-480"/>
          <a:stretch>
            <a:fillRect/>
          </a:stretch>
        </p:blipFill>
        <p:spPr>
          <a:xfrm>
            <a:off x="4998004" y="2550943"/>
            <a:ext cx="2162973" cy="1757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96498"/>
            <a:ext cx="8813800" cy="503237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二、拟建店信息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/拟申请区域竞品渠道情况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886494" y="1193846"/>
          <a:ext cx="10725403" cy="4772097"/>
        </p:xfrm>
        <a:graphic>
          <a:graphicData uri="http://schemas.openxmlformats.org/drawingml/2006/table">
            <a:tbl>
              <a:tblPr/>
              <a:tblGrid>
                <a:gridCol w="2068861"/>
                <a:gridCol w="2041638"/>
                <a:gridCol w="2204968"/>
                <a:gridCol w="2204968"/>
                <a:gridCol w="2204968"/>
              </a:tblGrid>
              <a:tr h="331088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品牌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一级店面数量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二级店面数量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2021</a:t>
                      </a:r>
                      <a:r>
                        <a:rPr lang="zh-CN" altLang="en-US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年总销量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en-US" altLang="zh-CN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2022</a:t>
                      </a:r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年总销量</a:t>
                      </a:r>
                      <a:r>
                        <a:rPr lang="zh-CN" altLang="en-US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（</a:t>
                      </a:r>
                      <a:r>
                        <a:rPr lang="en-US" altLang="zh-CN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1-9</a:t>
                      </a:r>
                      <a:r>
                        <a:rPr lang="zh-CN" altLang="en-US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月）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4EDF6"/>
                    </a:solidFill>
                  </a:tcPr>
                </a:tc>
              </a:tr>
              <a:tr h="353695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小鹏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67064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比亚迪海洋网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67665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比亚迪王朝网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zh-CN" altLang="en-US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45440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特斯拉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45886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极氪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60045"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蔚来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60045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理想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67030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长安深蓝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1182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零跑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zh-CN" altLang="en-US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1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　</a:t>
                      </a:r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03294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广汽丰田（凯美瑞）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zh-CN" altLang="en-US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403294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广汽本田（雅阁）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386369"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zh-CN" altLang="en-US" sz="14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东风日产（天籁）</a:t>
                      </a:r>
                      <a:endParaRPr lang="zh-CN" altLang="en-US" sz="1400" b="1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  <a:sym typeface="+mn-ea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0224" y="1620986"/>
            <a:ext cx="10016853" cy="499890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9409" y="974652"/>
            <a:ext cx="11551611" cy="458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 kern="100" spc="1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竞品区位图</a:t>
            </a:r>
            <a:endParaRPr lang="en-US" altLang="zh-CN" b="1" kern="100" spc="1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H="1">
            <a:off x="4262326" y="2833949"/>
            <a:ext cx="324291" cy="195523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>
            <a:stCxn id="21" idx="1"/>
            <a:endCxn id="5" idx="3"/>
          </p:cNvCxnSpPr>
          <p:nvPr/>
        </p:nvCxnSpPr>
        <p:spPr>
          <a:xfrm flipH="1" flipV="1">
            <a:off x="4643386" y="2906828"/>
            <a:ext cx="387844" cy="88485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820807" y="3566219"/>
            <a:ext cx="899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9.3km</a:t>
            </a:r>
            <a:endParaRPr lang="en-US" altLang="zh-CN" dirty="0"/>
          </a:p>
        </p:txBody>
      </p:sp>
      <p:sp>
        <p:nvSpPr>
          <p:cNvPr id="13" name="文本框 12"/>
          <p:cNvSpPr txBox="1"/>
          <p:nvPr/>
        </p:nvSpPr>
        <p:spPr>
          <a:xfrm>
            <a:off x="5031230" y="5079769"/>
            <a:ext cx="97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13.1km</a:t>
            </a:r>
            <a:endParaRPr lang="en-US" altLang="zh-CN" dirty="0"/>
          </a:p>
        </p:txBody>
      </p:sp>
      <p:sp>
        <p:nvSpPr>
          <p:cNvPr id="14" name="矩形标注 13"/>
          <p:cNvSpPr/>
          <p:nvPr/>
        </p:nvSpPr>
        <p:spPr>
          <a:xfrm>
            <a:off x="6020801" y="1953732"/>
            <a:ext cx="2313038" cy="330566"/>
          </a:xfrm>
          <a:prstGeom prst="wedgeRectCallout">
            <a:avLst>
              <a:gd name="adj1" fmla="val -108347"/>
              <a:gd name="adj2" fmla="val 19562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rgbClr val="4E4F4F"/>
                </a:solidFill>
              </a:rPr>
              <a:t>远洋乐堤港（拟选商场）</a:t>
            </a:r>
            <a:endParaRPr lang="zh-CN" altLang="en-US" sz="1600" b="1" dirty="0">
              <a:solidFill>
                <a:srgbClr val="4E4F4F"/>
              </a:solidFill>
            </a:endParaRPr>
          </a:p>
        </p:txBody>
      </p:sp>
      <p:sp>
        <p:nvSpPr>
          <p:cNvPr id="15" name="矩形标注 14"/>
          <p:cNvSpPr/>
          <p:nvPr/>
        </p:nvSpPr>
        <p:spPr>
          <a:xfrm>
            <a:off x="9117965" y="3726180"/>
            <a:ext cx="2536371" cy="297782"/>
          </a:xfrm>
          <a:prstGeom prst="wedgeRectCallout">
            <a:avLst>
              <a:gd name="adj1" fmla="val -149656"/>
              <a:gd name="adj2" fmla="val 229218"/>
            </a:avLst>
          </a:prstGeom>
          <a:solidFill>
            <a:srgbClr val="E4EDF6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rgbClr val="4E4F4F"/>
                </a:solidFill>
              </a:rPr>
              <a:t>杭州来福士小鹏汽车</a:t>
            </a:r>
            <a:endParaRPr lang="zh-CN" altLang="en-US" sz="1600" dirty="0">
              <a:solidFill>
                <a:srgbClr val="4E4F4F"/>
              </a:solidFill>
            </a:endParaRPr>
          </a:p>
        </p:txBody>
      </p:sp>
      <p:sp>
        <p:nvSpPr>
          <p:cNvPr id="16" name="矩形标注 15"/>
          <p:cNvSpPr/>
          <p:nvPr/>
        </p:nvSpPr>
        <p:spPr>
          <a:xfrm>
            <a:off x="240459" y="2650490"/>
            <a:ext cx="2675890" cy="320957"/>
          </a:xfrm>
          <a:prstGeom prst="wedgeRectCallout">
            <a:avLst>
              <a:gd name="adj1" fmla="val 108182"/>
              <a:gd name="adj2" fmla="val 49875"/>
            </a:avLst>
          </a:prstGeom>
          <a:solidFill>
            <a:srgbClr val="E4EDF6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rgbClr val="4E4F4F"/>
                </a:solidFill>
              </a:rPr>
              <a:t>杭州大悦城小鹏汽车</a:t>
            </a:r>
            <a:endParaRPr lang="zh-CN" altLang="en-US" sz="1600" dirty="0">
              <a:solidFill>
                <a:srgbClr val="4E4F4F"/>
              </a:solidFill>
            </a:endParaRPr>
          </a:p>
        </p:txBody>
      </p:sp>
      <p:sp>
        <p:nvSpPr>
          <p:cNvPr id="17" name="矩形标注 16"/>
          <p:cNvSpPr/>
          <p:nvPr/>
        </p:nvSpPr>
        <p:spPr>
          <a:xfrm>
            <a:off x="261620" y="3931701"/>
            <a:ext cx="2751087" cy="385030"/>
          </a:xfrm>
          <a:prstGeom prst="wedgeRectCallout">
            <a:avLst>
              <a:gd name="adj1" fmla="val 122848"/>
              <a:gd name="adj2" fmla="val -65789"/>
            </a:avLst>
          </a:prstGeom>
          <a:solidFill>
            <a:srgbClr val="E4EDF6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rgbClr val="4E4F4F"/>
                </a:solidFill>
              </a:rPr>
              <a:t>理想汽车杭州国大零售中心</a:t>
            </a:r>
            <a:endParaRPr lang="zh-CN" altLang="en-US" sz="1600" dirty="0">
              <a:solidFill>
                <a:srgbClr val="4E4F4F"/>
              </a:solidFill>
            </a:endParaRPr>
          </a:p>
        </p:txBody>
      </p:sp>
      <p:sp>
        <p:nvSpPr>
          <p:cNvPr id="5" name="五角星 4"/>
          <p:cNvSpPr/>
          <p:nvPr/>
        </p:nvSpPr>
        <p:spPr>
          <a:xfrm>
            <a:off x="4456498" y="2650490"/>
            <a:ext cx="231006" cy="25633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五角星 17"/>
          <p:cNvSpPr/>
          <p:nvPr/>
        </p:nvSpPr>
        <p:spPr>
          <a:xfrm>
            <a:off x="4208069" y="2857996"/>
            <a:ext cx="150346" cy="171476"/>
          </a:xfrm>
          <a:prstGeom prst="star5">
            <a:avLst/>
          </a:prstGeom>
          <a:solidFill>
            <a:schemeClr val="accent5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五角星 20"/>
          <p:cNvSpPr/>
          <p:nvPr/>
        </p:nvSpPr>
        <p:spPr>
          <a:xfrm>
            <a:off x="5031230" y="3726180"/>
            <a:ext cx="150346" cy="171476"/>
          </a:xfrm>
          <a:prstGeom prst="star5">
            <a:avLst/>
          </a:prstGeom>
          <a:solidFill>
            <a:schemeClr val="accent5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五角星 23"/>
          <p:cNvSpPr/>
          <p:nvPr/>
        </p:nvSpPr>
        <p:spPr>
          <a:xfrm>
            <a:off x="6484620" y="4423162"/>
            <a:ext cx="150346" cy="171476"/>
          </a:xfrm>
          <a:prstGeom prst="star5">
            <a:avLst/>
          </a:prstGeom>
          <a:solidFill>
            <a:schemeClr val="accent5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标注 24"/>
          <p:cNvSpPr/>
          <p:nvPr/>
        </p:nvSpPr>
        <p:spPr>
          <a:xfrm>
            <a:off x="8956675" y="4871288"/>
            <a:ext cx="2536371" cy="422910"/>
          </a:xfrm>
          <a:prstGeom prst="wedgeRectCallout">
            <a:avLst>
              <a:gd name="adj1" fmla="val -155349"/>
              <a:gd name="adj2" fmla="val 180141"/>
            </a:avLst>
          </a:prstGeom>
          <a:solidFill>
            <a:srgbClr val="E4EDF6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rgbClr val="4E4F4F"/>
                </a:solidFill>
              </a:rPr>
              <a:t>滨江龙湖天街蔚来空间</a:t>
            </a:r>
            <a:endParaRPr lang="zh-CN" altLang="en-US" sz="1600" dirty="0">
              <a:solidFill>
                <a:srgbClr val="4E4F4F"/>
              </a:solidFill>
            </a:endParaRPr>
          </a:p>
        </p:txBody>
      </p:sp>
      <p:sp>
        <p:nvSpPr>
          <p:cNvPr id="26" name="五角星 25"/>
          <p:cNvSpPr/>
          <p:nvPr/>
        </p:nvSpPr>
        <p:spPr>
          <a:xfrm>
            <a:off x="6195214" y="5732678"/>
            <a:ext cx="150346" cy="171476"/>
          </a:xfrm>
          <a:prstGeom prst="star5">
            <a:avLst/>
          </a:prstGeom>
          <a:solidFill>
            <a:schemeClr val="accent5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标注 26"/>
          <p:cNvSpPr/>
          <p:nvPr/>
        </p:nvSpPr>
        <p:spPr>
          <a:xfrm>
            <a:off x="8956675" y="5569115"/>
            <a:ext cx="2536371" cy="422910"/>
          </a:xfrm>
          <a:prstGeom prst="wedgeRectCallout">
            <a:avLst>
              <a:gd name="adj1" fmla="val -88939"/>
              <a:gd name="adj2" fmla="val 134622"/>
            </a:avLst>
          </a:prstGeom>
          <a:solidFill>
            <a:srgbClr val="E4EDF6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rgbClr val="4E4F4F"/>
                </a:solidFill>
              </a:rPr>
              <a:t>萧山万象汇蔚来空间</a:t>
            </a:r>
            <a:endParaRPr lang="zh-CN" altLang="en-US" sz="1600" dirty="0">
              <a:solidFill>
                <a:srgbClr val="4E4F4F"/>
              </a:solidFill>
            </a:endParaRPr>
          </a:p>
        </p:txBody>
      </p:sp>
      <p:sp>
        <p:nvSpPr>
          <p:cNvPr id="28" name="五角星 27"/>
          <p:cNvSpPr/>
          <p:nvPr/>
        </p:nvSpPr>
        <p:spPr>
          <a:xfrm>
            <a:off x="7906907" y="6241212"/>
            <a:ext cx="150346" cy="171476"/>
          </a:xfrm>
          <a:prstGeom prst="star5">
            <a:avLst/>
          </a:prstGeom>
          <a:solidFill>
            <a:schemeClr val="accent5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3761647" y="2296110"/>
            <a:ext cx="899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1.3km</a:t>
            </a:r>
            <a:endParaRPr lang="en-US" altLang="zh-CN" dirty="0"/>
          </a:p>
        </p:txBody>
      </p:sp>
      <p:sp>
        <p:nvSpPr>
          <p:cNvPr id="31" name="文本框 30"/>
          <p:cNvSpPr txBox="1"/>
          <p:nvPr/>
        </p:nvSpPr>
        <p:spPr>
          <a:xfrm>
            <a:off x="4016948" y="3264569"/>
            <a:ext cx="899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4.4km</a:t>
            </a:r>
            <a:endParaRPr lang="en-US" altLang="zh-CN" dirty="0"/>
          </a:p>
        </p:txBody>
      </p:sp>
      <p:cxnSp>
        <p:nvCxnSpPr>
          <p:cNvPr id="36" name="直接箭头连接符 35"/>
          <p:cNvCxnSpPr>
            <a:stCxn id="24" idx="3"/>
          </p:cNvCxnSpPr>
          <p:nvPr/>
        </p:nvCxnSpPr>
        <p:spPr>
          <a:xfrm flipH="1" flipV="1">
            <a:off x="4651758" y="2835058"/>
            <a:ext cx="1954494" cy="175958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>
            <a:stCxn id="26" idx="3"/>
            <a:endCxn id="5" idx="3"/>
          </p:cNvCxnSpPr>
          <p:nvPr/>
        </p:nvCxnSpPr>
        <p:spPr>
          <a:xfrm flipH="1" flipV="1">
            <a:off x="4643386" y="2906828"/>
            <a:ext cx="1673460" cy="2997326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/>
          <p:nvPr/>
        </p:nvCxnSpPr>
        <p:spPr>
          <a:xfrm flipH="1" flipV="1">
            <a:off x="4651157" y="2864870"/>
            <a:ext cx="3393381" cy="354781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7103427" y="5199783"/>
            <a:ext cx="1061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18.3km</a:t>
            </a:r>
            <a:endParaRPr lang="en-US" altLang="zh-CN" dirty="0"/>
          </a:p>
        </p:txBody>
      </p:sp>
      <p:sp>
        <p:nvSpPr>
          <p:cNvPr id="32" name="标题 2"/>
          <p:cNvSpPr>
            <a:spLocks noGrp="1"/>
          </p:cNvSpPr>
          <p:nvPr/>
        </p:nvSpPr>
        <p:spPr>
          <a:xfrm>
            <a:off x="0" y="191120"/>
            <a:ext cx="8813800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1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二、拟建店信息</a:t>
            </a:r>
            <a:r>
              <a:rPr lang="en-US" altLang="zh-CN" sz="2000" dirty="0">
                <a:solidFill>
                  <a:srgbClr val="4E4F4F"/>
                </a:solidFill>
                <a:sym typeface="+mn-ea"/>
              </a:rPr>
              <a:t>/</a:t>
            </a:r>
            <a:r>
              <a:rPr lang="en-US" altLang="zh-CN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拟</a:t>
            </a:r>
            <a:r>
              <a:rPr lang="zh-CN" altLang="en-US" sz="20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申请区域</a:t>
            </a:r>
            <a:r>
              <a:rPr lang="zh-CN" altLang="en-US" sz="2000" dirty="0">
                <a:solidFill>
                  <a:srgbClr val="4E4F4F"/>
                </a:solidFill>
                <a:sym typeface="+mn-ea"/>
              </a:rPr>
              <a:t>竞品分布</a:t>
            </a:r>
            <a:endParaRPr lang="zh-CN" altLang="en-US" sz="2000" dirty="0">
              <a:solidFill>
                <a:srgbClr val="4E4F4F"/>
              </a:solidFill>
              <a:sym typeface="+mn-ea"/>
            </a:endParaRPr>
          </a:p>
        </p:txBody>
      </p:sp>
      <p:sp>
        <p:nvSpPr>
          <p:cNvPr id="33" name="圆角矩形标注 32"/>
          <p:cNvSpPr/>
          <p:nvPr/>
        </p:nvSpPr>
        <p:spPr>
          <a:xfrm>
            <a:off x="5194300" y="-8890"/>
            <a:ext cx="4759325" cy="1205230"/>
          </a:xfrm>
          <a:prstGeom prst="wedgeRoundRectCallout">
            <a:avLst>
              <a:gd name="adj1" fmla="val -42237"/>
              <a:gd name="adj2" fmla="val 133930"/>
              <a:gd name="adj3" fmla="val 16667"/>
            </a:avLst>
          </a:prstGeom>
          <a:noFill/>
          <a:ln>
            <a:solidFill>
              <a:srgbClr val="4E4F4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5205095" y="-53340"/>
            <a:ext cx="48583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注：</a:t>
            </a:r>
            <a:endParaRPr lang="zh-CN" altLang="en-US" sz="12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1</a:t>
            </a:r>
            <a:r>
              <a:rPr lang="zh-CN" altLang="en-US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、放上商场店区位图</a:t>
            </a:r>
            <a:endParaRPr lang="zh-CN" altLang="en-US" sz="12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2</a:t>
            </a:r>
            <a:r>
              <a:rPr lang="zh-CN" altLang="en-US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、标注出</a:t>
            </a:r>
            <a:r>
              <a:rPr lang="zh-CN" altLang="en-US" sz="12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我司品牌</a:t>
            </a:r>
            <a:r>
              <a:rPr lang="zh-CN" altLang="en-US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拟选址位置</a:t>
            </a:r>
            <a:endParaRPr lang="zh-CN" altLang="en-US" sz="12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3</a:t>
            </a:r>
            <a:r>
              <a:rPr lang="zh-CN" altLang="en-US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、标注出</a:t>
            </a:r>
            <a:r>
              <a:rPr lang="zh-CN" altLang="en-US" sz="12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商场周围</a:t>
            </a:r>
            <a:r>
              <a:rPr lang="zh-CN" altLang="en-US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小鹏、</a:t>
            </a:r>
            <a:r>
              <a:rPr lang="zh-CN" altLang="en-US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特斯拉</a:t>
            </a:r>
            <a:r>
              <a:rPr lang="zh-CN" altLang="en-US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zh-CN" altLang="en-US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蔚来、理想等</a:t>
            </a:r>
            <a:r>
              <a:rPr lang="zh-CN" altLang="en-US" sz="12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新能源品牌</a:t>
            </a:r>
            <a:r>
              <a:rPr lang="zh-CN" altLang="en-US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的商场及商超店位置</a:t>
            </a:r>
            <a:endParaRPr lang="en-US" altLang="zh-CN" sz="12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4</a:t>
            </a:r>
            <a:r>
              <a:rPr lang="zh-CN" altLang="en-US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、标注出</a:t>
            </a:r>
            <a:r>
              <a:rPr lang="zh-CN" altLang="en-US" sz="12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售后拟建店位置</a:t>
            </a:r>
            <a:r>
              <a:rPr lang="zh-CN" altLang="en-US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</a:t>
            </a:r>
            <a:r>
              <a:rPr lang="zh-CN" altLang="en-US" sz="12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售后拟建店到商场店</a:t>
            </a:r>
            <a:r>
              <a:rPr lang="zh-CN" altLang="en-US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的直线距离</a:t>
            </a:r>
            <a:endParaRPr lang="zh-CN" altLang="en-US" sz="12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五角星 2"/>
          <p:cNvSpPr/>
          <p:nvPr/>
        </p:nvSpPr>
        <p:spPr>
          <a:xfrm>
            <a:off x="5821113" y="3029585"/>
            <a:ext cx="231006" cy="25633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标注 5"/>
          <p:cNvSpPr/>
          <p:nvPr/>
        </p:nvSpPr>
        <p:spPr>
          <a:xfrm>
            <a:off x="7615176" y="2375802"/>
            <a:ext cx="2679790" cy="330566"/>
          </a:xfrm>
          <a:prstGeom prst="wedgeRectCallout">
            <a:avLst>
              <a:gd name="adj1" fmla="val -108347"/>
              <a:gd name="adj2" fmla="val 19562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rgbClr val="4E4F4F"/>
                </a:solidFill>
              </a:rPr>
              <a:t>大关路用户中心（拟建售后）</a:t>
            </a:r>
            <a:endParaRPr lang="zh-CN" altLang="en-US" sz="1600" b="1" dirty="0">
              <a:solidFill>
                <a:srgbClr val="4E4F4F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71073" y="2708944"/>
            <a:ext cx="8991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4km</a:t>
            </a:r>
            <a:endParaRPr lang="en-US" altLang="zh-CN" dirty="0"/>
          </a:p>
        </p:txBody>
      </p:sp>
      <p:cxnSp>
        <p:nvCxnSpPr>
          <p:cNvPr id="9" name="直接箭头连接符 8"/>
          <p:cNvCxnSpPr>
            <a:stCxn id="6" idx="4"/>
            <a:endCxn id="5" idx="2"/>
          </p:cNvCxnSpPr>
          <p:nvPr/>
        </p:nvCxnSpPr>
        <p:spPr>
          <a:xfrm flipH="1" flipV="1">
            <a:off x="4500616" y="2906828"/>
            <a:ext cx="1550983" cy="280927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100" y="1501140"/>
            <a:ext cx="10927715" cy="53003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9409" y="974652"/>
            <a:ext cx="10048875" cy="4589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b="1" kern="100" spc="1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商场区位图卫星版</a:t>
            </a:r>
            <a:endParaRPr lang="en-US" altLang="zh-CN" b="1" kern="100" spc="1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" name="五角星 1"/>
          <p:cNvSpPr/>
          <p:nvPr/>
        </p:nvSpPr>
        <p:spPr>
          <a:xfrm>
            <a:off x="4380765" y="4581825"/>
            <a:ext cx="464953" cy="47073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标题 2"/>
          <p:cNvSpPr>
            <a:spLocks noGrp="1"/>
          </p:cNvSpPr>
          <p:nvPr/>
        </p:nvSpPr>
        <p:spPr>
          <a:xfrm>
            <a:off x="0" y="183677"/>
            <a:ext cx="8813800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1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sz="2400" dirty="0">
                <a:sym typeface="+mn-ea"/>
              </a:rPr>
              <a:t>二、拟建店信息</a:t>
            </a:r>
            <a:r>
              <a:rPr lang="en-US" altLang="zh-CN" sz="2000" dirty="0">
                <a:solidFill>
                  <a:srgbClr val="4E4F4F"/>
                </a:solidFill>
                <a:sym typeface="+mn-ea"/>
              </a:rPr>
              <a:t>/</a:t>
            </a:r>
            <a:r>
              <a:rPr lang="en-US" altLang="zh-CN" sz="2000" dirty="0" err="1" smtClean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拟建店</a:t>
            </a:r>
            <a:r>
              <a:rPr lang="en-US" altLang="zh-CN" sz="2000" dirty="0" err="1" smtClean="0">
                <a:solidFill>
                  <a:srgbClr val="4E4F4F"/>
                </a:solidFill>
                <a:sym typeface="+mn-ea"/>
              </a:rPr>
              <a:t>商场区位图</a:t>
            </a:r>
            <a:endParaRPr lang="zh-CN" altLang="en-US" sz="1400" dirty="0">
              <a:solidFill>
                <a:srgbClr val="4E4F4F"/>
              </a:solidFill>
              <a:sym typeface="+mn-ea"/>
            </a:endParaRPr>
          </a:p>
        </p:txBody>
      </p:sp>
      <p:sp>
        <p:nvSpPr>
          <p:cNvPr id="33" name="圆角矩形标注 32"/>
          <p:cNvSpPr/>
          <p:nvPr/>
        </p:nvSpPr>
        <p:spPr>
          <a:xfrm>
            <a:off x="6609715" y="93980"/>
            <a:ext cx="2604770" cy="915035"/>
          </a:xfrm>
          <a:prstGeom prst="wedgeRoundRectCallout">
            <a:avLst>
              <a:gd name="adj1" fmla="val -41930"/>
              <a:gd name="adj2" fmla="val 115007"/>
              <a:gd name="adj3" fmla="val 16667"/>
            </a:avLst>
          </a:prstGeom>
          <a:noFill/>
          <a:ln>
            <a:solidFill>
              <a:srgbClr val="4E4F4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E4F4F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729095" y="99060"/>
            <a:ext cx="2366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4E4F4F"/>
                </a:solidFill>
              </a:rPr>
              <a:t>注：</a:t>
            </a:r>
            <a:endParaRPr lang="zh-CN" altLang="en-US" sz="1200" dirty="0">
              <a:solidFill>
                <a:srgbClr val="4E4F4F"/>
              </a:solidFill>
            </a:endParaRPr>
          </a:p>
          <a:p>
            <a:r>
              <a:rPr lang="zh-CN" altLang="en-US" sz="1200" dirty="0">
                <a:solidFill>
                  <a:srgbClr val="4E4F4F"/>
                </a:solidFill>
              </a:rPr>
              <a:t>放上商场店卫星地图并标记出周围大型居民社区、商业街、文化娱乐休闲中心、大型超市等位置</a:t>
            </a:r>
            <a:endParaRPr lang="zh-CN" altLang="en-US" sz="1200" dirty="0">
              <a:solidFill>
                <a:srgbClr val="4E4F4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73777" y="1180069"/>
            <a:ext cx="11251565" cy="5356642"/>
            <a:chOff x="340782" y="1470264"/>
            <a:chExt cx="11251565" cy="5356642"/>
          </a:xfrm>
        </p:grpSpPr>
        <p:sp>
          <p:nvSpPr>
            <p:cNvPr id="6" name="矩形 5"/>
            <p:cNvSpPr/>
            <p:nvPr/>
          </p:nvSpPr>
          <p:spPr>
            <a:xfrm>
              <a:off x="610657" y="4505564"/>
              <a:ext cx="10972165" cy="2321342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平行四边形 7"/>
            <p:cNvSpPr/>
            <p:nvPr>
              <p:custDataLst>
                <p:tags r:id="rId1"/>
              </p:custDataLst>
            </p:nvPr>
          </p:nvSpPr>
          <p:spPr>
            <a:xfrm>
              <a:off x="340782" y="4230066"/>
              <a:ext cx="7004516" cy="747426"/>
            </a:xfrm>
            <a:prstGeom prst="parallelogram">
              <a:avLst>
                <a:gd name="adj" fmla="val 37115"/>
              </a:avLst>
            </a:prstGeom>
            <a:solidFill>
              <a:srgbClr val="E4EDF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zh-CN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20182" y="1712834"/>
              <a:ext cx="10972165" cy="2459355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平行四边形 7"/>
            <p:cNvSpPr/>
            <p:nvPr>
              <p:custDataLst>
                <p:tags r:id="rId2"/>
              </p:custDataLst>
            </p:nvPr>
          </p:nvSpPr>
          <p:spPr>
            <a:xfrm>
              <a:off x="419409" y="1470264"/>
              <a:ext cx="7004516" cy="747426"/>
            </a:xfrm>
            <a:prstGeom prst="parallelogram">
              <a:avLst>
                <a:gd name="adj" fmla="val 37115"/>
              </a:avLst>
            </a:prstGeom>
            <a:solidFill>
              <a:srgbClr val="E4EDF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zh-CN" sz="16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" name="Text Box 53"/>
            <p:cNvSpPr txBox="1">
              <a:spLocks noChangeArrowheads="1"/>
            </p:cNvSpPr>
            <p:nvPr/>
          </p:nvSpPr>
          <p:spPr bwMode="auto">
            <a:xfrm>
              <a:off x="620380" y="1674699"/>
              <a:ext cx="6725553" cy="338554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algn="ctr">
                <a:spcBef>
                  <a:spcPct val="50000"/>
                </a:spcBef>
                <a:defRPr b="1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商场信息</a:t>
              </a:r>
              <a:endParaRPr lang="zh-CN" altLang="en-US" sz="16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46658" y="2297338"/>
              <a:ext cx="10888767" cy="30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n"/>
              </a:pPr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商场名称：</a:t>
              </a:r>
              <a:r>
                <a:rPr lang="zh-CN" altLang="en-US" sz="1400" kern="100" spc="1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远洋乐堤港</a:t>
              </a:r>
              <a:endParaRPr lang="zh-CN" altLang="en-US" sz="14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646739" y="2901554"/>
              <a:ext cx="10875010" cy="30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marL="285750" indent="-285750">
                <a:buFont typeface="Wingdings" panose="05000000000000000000" pitchFamily="2" charset="2"/>
                <a:buChar char="n"/>
                <a:defRPr sz="1400">
                  <a:solidFill>
                    <a:srgbClr val="000000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defRPr>
              </a:lvl1pPr>
            </a:lstStyle>
            <a:p>
              <a:r>
                <a:rPr lang="zh-CN" altLang="en-US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商场客流：</a:t>
              </a:r>
              <a:r>
                <a:rPr lang="zh-CN" altLang="en-US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日均</a:t>
              </a:r>
              <a:r>
                <a:rPr lang="en-US" altLang="zh-CN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6</a:t>
              </a:r>
              <a:r>
                <a:rPr lang="zh-CN" altLang="en-US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万人次，双休日</a:t>
              </a:r>
              <a:r>
                <a:rPr lang="en-US" altLang="zh-CN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/</a:t>
              </a:r>
              <a:r>
                <a:rPr lang="zh-CN" altLang="en-US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节假日</a:t>
              </a:r>
              <a:r>
                <a:rPr lang="en-US" altLang="zh-CN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10-15</a:t>
              </a:r>
              <a:r>
                <a:rPr lang="zh-CN" altLang="en-US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万人次          </a:t>
              </a:r>
              <a:r>
                <a:rPr lang="zh-CN" altLang="en-US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                                      </a:t>
              </a:r>
              <a:endParaRPr lang="zh-CN" altLang="en-US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649198" y="3207831"/>
              <a:ext cx="10875379" cy="30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marL="285750" indent="-285750">
                <a:buFont typeface="Wingdings" panose="05000000000000000000" pitchFamily="2" charset="2"/>
                <a:buChar char="n"/>
                <a:defRPr sz="1400">
                  <a:solidFill>
                    <a:srgbClr val="000000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defRPr>
              </a:lvl1pPr>
            </a:lstStyle>
            <a:p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商场交易额：日常</a:t>
              </a:r>
              <a:r>
                <a:rPr lang="en-US" altLang="zh-CN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70</a:t>
              </a:r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万</a:t>
              </a:r>
              <a:r>
                <a:rPr lang="en-US" altLang="zh-CN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/</a:t>
              </a:r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天，双休日</a:t>
              </a:r>
              <a:r>
                <a:rPr lang="en-US" altLang="zh-CN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/</a:t>
              </a:r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节假日</a:t>
              </a:r>
              <a:r>
                <a:rPr lang="en-US" altLang="zh-CN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100-130</a:t>
              </a:r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万</a:t>
              </a:r>
              <a:r>
                <a:rPr lang="en-US" altLang="zh-CN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/</a:t>
              </a:r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天，此商场在当地排名：</a:t>
              </a:r>
              <a:endParaRPr lang="zh-CN" altLang="en-US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52487" y="3821310"/>
              <a:ext cx="10875379" cy="30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marL="285750" indent="-285750">
                <a:buFont typeface="Wingdings" panose="05000000000000000000" pitchFamily="2" charset="2"/>
                <a:buChar char="n"/>
                <a:defRPr sz="1400">
                  <a:solidFill>
                    <a:srgbClr val="000000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</a:defRPr>
              </a:lvl1pPr>
            </a:lstStyle>
            <a:p>
              <a:r>
                <a:rPr lang="zh-CN" altLang="en-US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入驻新能源品牌销量：</a:t>
              </a:r>
              <a:r>
                <a:rPr lang="en-US" altLang="zh-CN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Tesla 2019.7</a:t>
              </a:r>
              <a:r>
                <a:rPr lang="zh-CN" altLang="en-US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开业，月均</a:t>
              </a:r>
              <a:r>
                <a:rPr lang="en-US" altLang="zh-CN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50</a:t>
              </a:r>
              <a:r>
                <a:rPr lang="zh-CN" altLang="en-US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台；蔚来 </a:t>
              </a:r>
              <a:r>
                <a:rPr lang="en-US" altLang="zh-CN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2020</a:t>
              </a:r>
              <a:r>
                <a:rPr lang="zh-CN" altLang="en-US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年</a:t>
              </a:r>
              <a:r>
                <a:rPr lang="en-US" altLang="zh-CN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4</a:t>
              </a:r>
              <a:r>
                <a:rPr lang="zh-CN" altLang="en-US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月开业</a:t>
              </a:r>
              <a:endParaRPr lang="zh-CN" altLang="en-US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Text Box 53"/>
            <p:cNvSpPr txBox="1">
              <a:spLocks noChangeArrowheads="1"/>
            </p:cNvSpPr>
            <p:nvPr/>
          </p:nvSpPr>
          <p:spPr bwMode="auto">
            <a:xfrm>
              <a:off x="542388" y="4454749"/>
              <a:ext cx="6725553" cy="33718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 anchor="ctr">
              <a:spAutoFit/>
            </a:bodyPr>
            <a:lstStyle>
              <a:defPPr>
                <a:defRPr lang="zh-CN"/>
              </a:defPPr>
              <a:lvl1pPr algn="ctr">
                <a:spcBef>
                  <a:spcPct val="50000"/>
                </a:spcBef>
                <a:defRPr b="1">
                  <a:solidFill>
                    <a:schemeClr val="bg1"/>
                  </a:solidFill>
                  <a:latin typeface="方正兰亭黑简体" panose="02000000000000000000" pitchFamily="2" charset="-122"/>
                  <a:ea typeface="方正兰亭黑简体" panose="02000000000000000000" pitchFamily="2" charset="-122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zh-CN" altLang="en-US" sz="16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</a:rPr>
                <a:t>商超店信息</a:t>
              </a:r>
              <a:endParaRPr lang="zh-CN" altLang="en-US" sz="16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Rectangle 3"/>
            <p:cNvSpPr/>
            <p:nvPr/>
          </p:nvSpPr>
          <p:spPr>
            <a:xfrm>
              <a:off x="712892" y="5011024"/>
              <a:ext cx="10783110" cy="181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indent="0">
                <a:buFont typeface="+mj-lt"/>
                <a:buNone/>
              </a:pPr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位置：</a:t>
              </a:r>
              <a:r>
                <a:rPr lang="zh-CN" altLang="en-US" sz="14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  <a:sym typeface="+mn-ea"/>
                </a:rPr>
                <a:t>杭州市</a:t>
              </a:r>
              <a:r>
                <a:rPr lang="zh-CN" altLang="en-US" sz="14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  <a:sym typeface="+mn-ea"/>
                </a:rPr>
                <a:t>拱墅区远洋乐堤港</a:t>
              </a:r>
              <a:r>
                <a:rPr lang="en-US" altLang="zh-CN" sz="14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B04-L1-A196</a:t>
              </a:r>
              <a:r>
                <a:rPr lang="zh-CN" altLang="en-US" sz="14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铺位</a:t>
              </a:r>
              <a:endParaRPr lang="en-US" altLang="zh-CN" sz="14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Verdana" panose="020B0604030504040204" pitchFamily="34" charset="0"/>
              </a:endParaRPr>
            </a:p>
            <a:p>
              <a:pPr marL="266700" indent="0">
                <a:buFont typeface="+mj-lt"/>
                <a:buNone/>
              </a:pPr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套内面积：约</a:t>
              </a:r>
              <a:r>
                <a:rPr lang="en-US" altLang="zh-CN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172</a:t>
              </a:r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㎡，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  <a:sym typeface="+mn-ea"/>
                </a:rPr>
                <a:t>实际使用面积：约</a:t>
              </a:r>
              <a:r>
                <a:rPr lang="en-US" altLang="zh-CN" sz="1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  <a:sym typeface="+mn-ea"/>
                </a:rPr>
                <a:t>172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  <a:sym typeface="+mn-ea"/>
                </a:rPr>
                <a:t>㎡，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面宽约</a:t>
              </a:r>
              <a:r>
                <a:rPr lang="en-US" altLang="zh-CN" sz="1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14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米，纵深约</a:t>
              </a:r>
              <a:r>
                <a:rPr lang="en-US" altLang="zh-CN" sz="1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11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米，吊顶后层高</a:t>
              </a:r>
              <a:r>
                <a:rPr lang="en-US" altLang="zh-CN" sz="1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5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米</a:t>
              </a:r>
              <a:endParaRPr lang="en-US" altLang="zh-CN" sz="1400" b="1" dirty="0">
                <a:latin typeface="微软雅黑" panose="020B0503020204020204" charset="-122"/>
                <a:ea typeface="微软雅黑" panose="020B0503020204020204" charset="-122"/>
                <a:cs typeface="Verdana" panose="020B0604030504040204" pitchFamily="34" charset="0"/>
              </a:endParaRPr>
            </a:p>
            <a:p>
              <a:pPr marL="266700" lvl="0" indent="0">
                <a:buFont typeface="+mj-lt"/>
                <a:buNone/>
              </a:pPr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商场优势</a:t>
              </a:r>
              <a:r>
                <a:rPr lang="zh-CN" altLang="en-US" sz="11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（简述）</a:t>
              </a:r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：</a:t>
              </a:r>
              <a:r>
                <a:rPr lang="zh-CN" altLang="en-US" sz="14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拱墅区核心商务区，周边超</a:t>
              </a:r>
              <a:r>
                <a:rPr lang="en-US" altLang="zh-CN" sz="14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80</a:t>
              </a:r>
              <a:r>
                <a:rPr lang="zh-CN" altLang="en-US" sz="14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万方甲乙级写字楼（远洋国际中心、绿地中心、万通中心、英蓝中心（在建）），项目自营五星级酒店凯宾斯基，周边高档住宅区（例如：远洋公馆房价</a:t>
              </a:r>
              <a:r>
                <a:rPr lang="en-US" altLang="zh-CN" sz="14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6</a:t>
              </a:r>
              <a:r>
                <a:rPr lang="zh-CN" altLang="en-US" sz="14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万</a:t>
              </a:r>
              <a:r>
                <a:rPr lang="en-US" altLang="zh-CN" sz="14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+</a:t>
              </a:r>
              <a:r>
                <a:rPr lang="zh-CN" altLang="en-US" sz="14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）。位于商场</a:t>
              </a:r>
              <a:r>
                <a:rPr lang="en-US" altLang="zh-CN" sz="14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2</a:t>
              </a:r>
              <a:r>
                <a:rPr lang="zh-CN" altLang="en-US" sz="14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号门口，</a:t>
              </a:r>
              <a:r>
                <a:rPr lang="en-US" altLang="zh-CN" sz="14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2</a:t>
              </a:r>
              <a:r>
                <a:rPr lang="zh-CN" altLang="en-US" sz="14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号门位于主要干道大关路与丽水路交汇处。地铁三号线预计</a:t>
              </a:r>
              <a:r>
                <a:rPr lang="en-US" altLang="zh-CN" sz="14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2021</a:t>
              </a:r>
              <a:r>
                <a:rPr lang="zh-CN" altLang="en-US" sz="14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年底开通，项目距离大关站</a:t>
              </a:r>
              <a:r>
                <a:rPr lang="en-US" altLang="zh-CN" sz="14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400</a:t>
              </a:r>
              <a:r>
                <a:rPr lang="zh-CN" altLang="en-US" sz="14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米。</a:t>
              </a:r>
              <a:endParaRPr lang="zh-CN" altLang="en-US" sz="14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Verdana" panose="020B0604030504040204" pitchFamily="34" charset="0"/>
              </a:endParaRPr>
            </a:p>
            <a:p>
              <a:pPr algn="l" rtl="0" fontAlgn="ctr"/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     出铺时间：</a:t>
              </a:r>
              <a:r>
                <a:rPr lang="en-US" altLang="zh-CN" sz="1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2021.11.11 </a:t>
              </a:r>
              <a:r>
                <a:rPr lang="en-US" altLang="zh-CN" sz="140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 </a:t>
              </a:r>
              <a:r>
                <a:rPr lang="zh-CN" altLang="en-US" sz="14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动工时间：</a:t>
              </a:r>
              <a:r>
                <a:rPr lang="en-US" altLang="zh-CN" sz="14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 2021.11.15</a:t>
              </a:r>
              <a:r>
                <a:rPr lang="zh-CN" altLang="en-US" sz="14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   完工时间：</a:t>
              </a:r>
              <a:r>
                <a:rPr lang="en-US" altLang="zh-CN" sz="1400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 2021.12.14</a:t>
              </a:r>
              <a:r>
                <a:rPr lang="zh-CN" altLang="en-US" sz="1400" b="1" dirty="0">
                  <a:solidFill>
                    <a:srgbClr val="4E4F4F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 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（</a:t>
              </a:r>
              <a:r>
                <a:rPr lang="zh-CN" altLang="en-US" sz="1400" b="0" i="0" u="none" strike="noStrike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说明：履约保证金缴纳之日</a:t>
              </a:r>
              <a:r>
                <a:rPr lang="en-US" altLang="zh-CN" sz="1400" b="0" i="0" u="none" strike="noStrike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60</a:t>
              </a:r>
              <a:r>
                <a:rPr lang="zh-CN" altLang="en-US" sz="1400" b="0" i="0" u="none" strike="noStrike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天内完成拟建店建设及验收）</a:t>
              </a:r>
              <a:r>
                <a:rPr lang="zh-CN" altLang="en-US" sz="12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             </a:t>
              </a:r>
              <a:endParaRPr lang="en-US" altLang="zh-CN" sz="1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Verdana" panose="020B0604030504040204" pitchFamily="34" charset="0"/>
              </a:endParaRPr>
            </a:p>
            <a:p>
              <a:pPr marL="266700" lvl="0" indent="0">
                <a:buFont typeface="+mj-lt"/>
                <a:buNone/>
              </a:pP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租金情况：</a:t>
              </a:r>
              <a:r>
                <a:rPr lang="en-US" altLang="zh-CN" sz="1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300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元</a:t>
              </a:r>
              <a:r>
                <a:rPr lang="en-US" altLang="zh-CN" sz="1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/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平方</a:t>
              </a:r>
              <a:r>
                <a:rPr lang="en-US" altLang="zh-CN" sz="1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/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月    年租金</a:t>
              </a:r>
              <a:r>
                <a:rPr lang="en-US" altLang="zh-CN" sz="1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62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cs typeface="Verdana" panose="020B0604030504040204" pitchFamily="34" charset="0"/>
                </a:rPr>
                <a:t>万左右</a:t>
              </a:r>
              <a:endParaRPr lang="zh-CN" altLang="en-US" sz="1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Verdana" panose="020B0604030504040204" pitchFamily="34" charset="0"/>
              </a:endParaRPr>
            </a:p>
          </p:txBody>
        </p:sp>
      </p:grpSp>
      <p:sp>
        <p:nvSpPr>
          <p:cNvPr id="20" name="标题 2"/>
          <p:cNvSpPr>
            <a:spLocks noGrp="1"/>
          </p:cNvSpPr>
          <p:nvPr/>
        </p:nvSpPr>
        <p:spPr>
          <a:xfrm>
            <a:off x="0" y="199427"/>
            <a:ext cx="8813800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1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二、拟建店信息</a:t>
            </a:r>
            <a:r>
              <a:rPr lang="en-US" altLang="zh-CN" sz="2000" dirty="0">
                <a:solidFill>
                  <a:srgbClr val="4E4F4F"/>
                </a:solidFill>
                <a:sym typeface="+mn-ea"/>
              </a:rPr>
              <a:t>/</a:t>
            </a:r>
            <a:r>
              <a:rPr lang="en-US" altLang="zh-CN" sz="2000" dirty="0" err="1" smtClean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拟建</a:t>
            </a:r>
            <a:r>
              <a:rPr lang="zh-CN" altLang="en-US" sz="2000" dirty="0" smtClean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商场</a:t>
            </a:r>
            <a:r>
              <a:rPr lang="en-US" altLang="zh-CN" sz="2000" dirty="0" err="1" smtClean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店基本信息</a:t>
            </a:r>
            <a:endParaRPr lang="en-US" altLang="zh-CN" sz="20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79018" y="2301782"/>
            <a:ext cx="10888767" cy="306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zh-CN" altLang="en-US" sz="14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开发商背景：</a:t>
            </a:r>
            <a:r>
              <a:rPr lang="zh-CN" altLang="en-US" sz="14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远洋集团控股有限公司（</a:t>
            </a:r>
            <a:r>
              <a:rPr lang="zh-CN" altLang="en-US" sz="14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成立于</a:t>
            </a:r>
            <a:r>
              <a:rPr lang="en-US" altLang="zh-CN" sz="14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1993</a:t>
            </a:r>
            <a:r>
              <a:rPr lang="zh-CN" altLang="en-US" sz="14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zh-CN" altLang="en-US" sz="14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sz="14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85482" y="3221870"/>
            <a:ext cx="10875379" cy="306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zh-CN"/>
            </a:defPPr>
            <a:lvl1pPr marL="285750" indent="-285750">
              <a:buFont typeface="Wingdings" panose="05000000000000000000" pitchFamily="2" charset="2"/>
              <a:buChar char="n"/>
              <a:defRPr sz="1400">
                <a:solidFill>
                  <a:srgbClr val="000000"/>
                </a:solidFill>
                <a:latin typeface="方正兰亭黑简体" panose="02000000000000000000" pitchFamily="2" charset="-122"/>
                <a:ea typeface="方正兰亭黑简体" panose="02000000000000000000" pitchFamily="2" charset="-122"/>
              </a:defRPr>
            </a:lvl1pPr>
          </a:lstStyle>
          <a:p>
            <a:r>
              <a:rPr lang="zh-CN" altLang="en-US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入驻新能源品牌：</a:t>
            </a:r>
            <a:r>
              <a:rPr lang="zh-CN" altLang="en-US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小鹏、</a:t>
            </a:r>
            <a:r>
              <a:rPr lang="en-US" altLang="zh-CN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Tesla </a:t>
            </a:r>
            <a:r>
              <a:rPr lang="zh-CN" altLang="en-US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、蔚来、理想</a:t>
            </a:r>
            <a:endParaRPr lang="zh-CN" altLang="en-US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6725" y="4720590"/>
            <a:ext cx="32067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■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6725" y="4951730"/>
            <a:ext cx="32067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■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66725" y="5153660"/>
            <a:ext cx="32067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■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65367" y="5743240"/>
            <a:ext cx="32067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■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66637" y="6159165"/>
            <a:ext cx="32067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■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811368" y="1107579"/>
          <a:ext cx="10701759" cy="5336157"/>
        </p:xfrm>
        <a:graphic>
          <a:graphicData uri="http://schemas.openxmlformats.org/drawingml/2006/table">
            <a:tbl>
              <a:tblPr/>
              <a:tblGrid>
                <a:gridCol w="1817652"/>
                <a:gridCol w="8884107"/>
              </a:tblGrid>
              <a:tr h="875246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人  员 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567" marR="8567" marT="8567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拟投入售后团队总人数：</a:t>
                      </a:r>
                      <a:r>
                        <a:rPr lang="en-US" altLang="zh-CN" sz="1400" b="0" i="0" u="sng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_______</a:t>
                      </a:r>
                      <a:r>
                        <a:rPr lang="zh-CN" altLang="en-US" sz="14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人</a:t>
                      </a:r>
                      <a:endParaRPr lang="zh-CN" altLang="en-US" sz="1400" b="0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567" marR="8567" marT="8567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0333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场  地 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567" marR="8567" marT="8567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售后与体验空间的直线距离：</a:t>
                      </a:r>
                      <a:r>
                        <a:rPr lang="en-US" altLang="zh-CN" sz="1400" b="0" i="0" u="sng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_______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km</a:t>
                      </a:r>
                      <a:endParaRPr lang="en-US" altLang="zh-CN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售后建店级别：</a:t>
                      </a:r>
                      <a:endParaRPr lang="en-US" altLang="zh-CN" sz="1400" b="0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b="0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l" rtl="0" fontAlgn="ctr">
                        <a:lnSpc>
                          <a:spcPts val="1800"/>
                        </a:lnSpc>
                      </a:pPr>
                      <a:r>
                        <a:rPr lang="zh-CN" altLang="en-US" sz="14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服务中心</a:t>
                      </a:r>
                      <a:r>
                        <a:rPr lang="zh-CN" altLang="en-US" sz="1400" b="0" i="0" u="none" strike="noStrike" baseline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：</a:t>
                      </a:r>
                      <a:r>
                        <a:rPr lang="zh-CN" altLang="en-US" sz="1800" b="0" i="0" u="none" strike="noStrike" baseline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</a:t>
                      </a:r>
                      <a:r>
                        <a:rPr lang="zh-CN" altLang="en-US" sz="14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□ </a:t>
                      </a:r>
                      <a:r>
                        <a:rPr lang="en-US" altLang="zh-CN" sz="14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A</a:t>
                      </a:r>
                      <a:r>
                        <a:rPr lang="zh-CN" altLang="en-US" sz="11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（全功能型服务中心）</a:t>
                      </a:r>
                      <a:r>
                        <a:rPr lang="en-US" altLang="zh-CN" sz="11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      </a:t>
                      </a:r>
                      <a:r>
                        <a:rPr lang="zh-CN" altLang="en-US" sz="14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□ </a:t>
                      </a:r>
                      <a:r>
                        <a:rPr lang="en-US" altLang="zh-CN" sz="14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B</a:t>
                      </a:r>
                      <a:r>
                        <a:rPr lang="zh-CN" altLang="en-US" sz="14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（</a:t>
                      </a:r>
                      <a:r>
                        <a:rPr lang="zh-CN" altLang="en-US" sz="11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中型服务中心）</a:t>
                      </a:r>
                      <a:r>
                        <a:rPr lang="en-US" altLang="zh-CN" sz="11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r>
                        <a:rPr lang="zh-CN" altLang="en-US" sz="11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endParaRPr lang="en-US" altLang="zh-CN" sz="1400" b="0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l" rtl="0" fontAlgn="ctr">
                        <a:lnSpc>
                          <a:spcPts val="1800"/>
                        </a:lnSpc>
                      </a:pPr>
                      <a:r>
                        <a:rPr lang="en-US" altLang="zh-CN" sz="14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                  </a:t>
                      </a:r>
                      <a:r>
                        <a:rPr lang="zh-CN" altLang="en-US" sz="14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□ </a:t>
                      </a:r>
                      <a:r>
                        <a:rPr lang="en-US" altLang="zh-CN" sz="14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C</a:t>
                      </a:r>
                      <a:r>
                        <a:rPr lang="zh-CN" altLang="en-US" sz="11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（小型机电服务中心）   </a:t>
                      </a:r>
                      <a:r>
                        <a:rPr lang="en-US" altLang="zh-CN" sz="11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</a:t>
                      </a:r>
                      <a:r>
                        <a:rPr lang="zh-CN" altLang="en-US" sz="11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</a:t>
                      </a:r>
                      <a:r>
                        <a:rPr lang="zh-CN" altLang="en-US" sz="14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□ </a:t>
                      </a:r>
                      <a:r>
                        <a:rPr lang="en-US" altLang="zh-CN" sz="14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D</a:t>
                      </a:r>
                      <a:r>
                        <a:rPr lang="zh-CN" altLang="en-US" sz="11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（钣喷服务中心）</a:t>
                      </a:r>
                      <a:r>
                        <a:rPr lang="en-US" altLang="zh-CN" sz="11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endParaRPr lang="en-US" altLang="zh-CN" sz="1100" b="0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l" rtl="0" fontAlgn="ctr">
                        <a:lnSpc>
                          <a:spcPts val="1800"/>
                        </a:lnSpc>
                      </a:pPr>
                      <a:endParaRPr lang="zh-CN" altLang="en-US" sz="1400" b="0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售后服务总面积：</a:t>
                      </a:r>
                      <a:r>
                        <a:rPr lang="en-US" altLang="zh-CN" sz="1400" b="0" i="0" u="sng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_______</a:t>
                      </a:r>
                      <a:r>
                        <a:rPr lang="en-US" altLang="zh-CN" sz="14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㎡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（其中</a:t>
                      </a:r>
                      <a:r>
                        <a:rPr lang="zh-CN" altLang="en-US" sz="11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维修车间面积：</a:t>
                      </a:r>
                      <a:r>
                        <a:rPr lang="en-US" altLang="zh-CN" sz="11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____</a:t>
                      </a:r>
                      <a:r>
                        <a:rPr lang="en-US" altLang="zh-CN" sz="11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㎡ </a:t>
                      </a:r>
                      <a:r>
                        <a:rPr lang="zh-CN" altLang="en-US" sz="11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</a:t>
                      </a:r>
                      <a:r>
                        <a:rPr lang="en-US" altLang="zh-CN" sz="11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  </a:t>
                      </a:r>
                      <a:r>
                        <a:rPr lang="zh-CN" altLang="en-US" sz="11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吊顶后层高：</a:t>
                      </a:r>
                      <a:r>
                        <a:rPr lang="en-US" altLang="zh-CN" sz="11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____</a:t>
                      </a:r>
                      <a:r>
                        <a:rPr lang="en-US" altLang="zh-CN" sz="11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m</a:t>
                      </a:r>
                      <a:r>
                        <a:rPr lang="zh-CN" altLang="en-US" sz="11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 </a:t>
                      </a:r>
                      <a:r>
                        <a:rPr lang="en-US" altLang="zh-CN" sz="11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 </a:t>
                      </a:r>
                      <a:r>
                        <a:rPr lang="zh-CN" altLang="en-US" sz="11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 接待区面积： </a:t>
                      </a:r>
                      <a:r>
                        <a:rPr lang="en-US" altLang="zh-CN" sz="11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____</a:t>
                      </a:r>
                      <a:r>
                        <a:rPr lang="en-US" altLang="zh-CN" sz="11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㎡      </a:t>
                      </a:r>
                      <a:r>
                        <a:rPr lang="zh-CN" altLang="en-US" sz="11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客户休息区面积： </a:t>
                      </a:r>
                      <a:r>
                        <a:rPr lang="en-US" altLang="zh-CN" sz="11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____</a:t>
                      </a:r>
                      <a:r>
                        <a:rPr lang="en-US" altLang="zh-CN" sz="11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㎡   </a:t>
                      </a:r>
                      <a:r>
                        <a:rPr lang="zh-CN" altLang="en-US" sz="11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备件库面积： </a:t>
                      </a:r>
                      <a:r>
                        <a:rPr lang="en-US" altLang="zh-CN" sz="1100" b="0" i="0" u="sng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____</a:t>
                      </a:r>
                      <a:r>
                        <a:rPr lang="en-US" altLang="zh-CN" sz="1100" b="0" i="0" u="none" strike="noStrike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㎡ </a:t>
                      </a:r>
                      <a:r>
                        <a:rPr lang="zh-CN" altLang="en-US" sz="11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）</a:t>
                      </a:r>
                      <a:endParaRPr lang="en-US" altLang="zh-CN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  <a:p>
                      <a:pPr marL="0" algn="l" defTabSz="457200" rtl="0" eaLnBrk="1" fontAlgn="ctr" latinLnBrk="0" hangingPunct="1">
                        <a:lnSpc>
                          <a:spcPts val="1800"/>
                        </a:lnSpc>
                      </a:pPr>
                      <a:br>
                        <a:rPr lang="en-US" altLang="zh-CN" sz="14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</a:br>
                      <a:r>
                        <a:rPr lang="zh-CN" altLang="en-US" sz="14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所 处 商 圈：□ 汽车商圈     </a:t>
                      </a:r>
                      <a:r>
                        <a:rPr lang="zh-CN" altLang="en-US" sz="14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□ 汽车一条街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     </a:t>
                      </a:r>
                      <a:r>
                        <a:rPr lang="zh-CN" altLang="en-US" sz="14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□ 其他</a:t>
                      </a:r>
                      <a:r>
                        <a:rPr lang="en-US" altLang="zh-CN" sz="1400" b="0" i="0" u="sng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_______</a:t>
                      </a:r>
                      <a:r>
                        <a:rPr lang="zh-CN" altLang="en-US" sz="1400" b="0" i="0" u="none" strike="noStrike" kern="12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+mn-cs"/>
                        </a:rPr>
                        <a:t>      </a:t>
                      </a:r>
                      <a:endParaRPr lang="zh-CN" altLang="en-US" sz="1400" b="0" i="0" u="none" strike="noStrike" kern="120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+mn-cs"/>
                      </a:endParaRPr>
                    </a:p>
                  </a:txBody>
                  <a:tcPr marL="8567" marR="8567" marT="8567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293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服务资质 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567" marR="8567" marT="8567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4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汽车维修资质等级：□一类 □二类 □三类  □无 </a:t>
                      </a:r>
                      <a:endParaRPr lang="zh-CN" altLang="en-US" sz="1400" b="0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567" marR="8567" marT="8567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285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400" b="1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建设进度 </a:t>
                      </a:r>
                      <a:endParaRPr lang="zh-CN" altLang="en-US" sz="1400" b="1" i="0" u="none" strike="noStrike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567" marR="8567" marT="8567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zh-CN" altLang="en-US" sz="14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场地是否已租赁：</a:t>
                      </a:r>
                      <a:r>
                        <a:rPr lang="zh-CN" altLang="en-US" sz="1400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□</a:t>
                      </a:r>
                      <a:r>
                        <a:rPr lang="zh-CN" altLang="en-US" sz="14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是</a:t>
                      </a:r>
                      <a:r>
                        <a:rPr lang="en-US" altLang="zh-CN" sz="14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  </a:t>
                      </a:r>
                      <a:r>
                        <a:rPr lang="zh-CN" altLang="en-US" sz="1400" dirty="0">
                          <a:solidFill>
                            <a:srgbClr val="4E4F4F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□</a:t>
                      </a:r>
                      <a:r>
                        <a:rPr lang="zh-CN" altLang="en-US" sz="14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否</a:t>
                      </a:r>
                      <a:r>
                        <a:rPr lang="en-US" altLang="zh-CN" sz="14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      </a:t>
                      </a:r>
                      <a:r>
                        <a:rPr lang="zh-CN" altLang="en-US" sz="14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场地租赁时间：</a:t>
                      </a:r>
                      <a:r>
                        <a:rPr lang="en-US" altLang="zh-CN" sz="1400" u="sng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________  </a:t>
                      </a:r>
                      <a:r>
                        <a:rPr lang="en-US" altLang="zh-CN" sz="140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;   </a:t>
                      </a:r>
                      <a:r>
                        <a:rPr lang="zh-CN" altLang="en-US" sz="14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预计动工时间：</a:t>
                      </a:r>
                      <a:r>
                        <a:rPr lang="en-US" altLang="zh-CN" sz="1400" b="0" i="0" u="sng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_______ </a:t>
                      </a:r>
                      <a:r>
                        <a:rPr lang="en-US" altLang="zh-CN" sz="1400" b="0" i="0" u="none" strike="noStrike" baseline="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;    </a:t>
                      </a:r>
                      <a:r>
                        <a:rPr lang="zh-CN" altLang="en-US" sz="14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预计完工时间：</a:t>
                      </a:r>
                      <a:r>
                        <a:rPr lang="en-US" altLang="zh-CN" sz="1400" b="0" i="0" u="sng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_______</a:t>
                      </a:r>
                      <a:r>
                        <a:rPr lang="en-US" altLang="zh-CN" sz="1400" b="0" i="0" u="none" strike="noStrike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     </a:t>
                      </a:r>
                      <a:endParaRPr lang="en-US" altLang="zh-CN" sz="14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l" rtl="0" fontAlgn="ctr">
                        <a:lnSpc>
                          <a:spcPct val="150000"/>
                        </a:lnSpc>
                      </a:pPr>
                      <a:r>
                        <a:rPr lang="zh-CN" altLang="en-US" sz="1400" b="0" i="0" u="none" strike="noStrike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说明：履约保证金缴纳之日</a:t>
                      </a:r>
                      <a:r>
                        <a:rPr lang="en-US" altLang="zh-CN" sz="1400" b="0" i="0" u="none" strike="noStrike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60</a:t>
                      </a:r>
                      <a:r>
                        <a:rPr lang="zh-CN" altLang="en-US" sz="1400" b="0" i="0" u="none" strike="noStrike" dirty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天内完成拟建店建设及验收</a:t>
                      </a:r>
                      <a:endParaRPr lang="en-US" altLang="zh-CN" sz="1400" b="0" i="0" u="none" strike="noStrike" dirty="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8567" marR="8567" marT="8567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标题 2"/>
          <p:cNvSpPr>
            <a:spLocks noGrp="1"/>
          </p:cNvSpPr>
          <p:nvPr/>
        </p:nvSpPr>
        <p:spPr>
          <a:xfrm>
            <a:off x="0" y="174211"/>
            <a:ext cx="8813800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1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</a:rPr>
              <a:t>二、拟建店信息</a:t>
            </a:r>
            <a:r>
              <a:rPr lang="en-US" altLang="zh-CN" sz="2000" dirty="0">
                <a:solidFill>
                  <a:srgbClr val="4E4F4F"/>
                </a:solidFill>
                <a:sym typeface="+mn-ea"/>
              </a:rPr>
              <a:t>/</a:t>
            </a:r>
            <a:r>
              <a:rPr lang="en-US" altLang="zh-CN" sz="2000" dirty="0" err="1" smtClean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拟建店售后基本信息</a:t>
            </a:r>
            <a:endParaRPr lang="zh-CN" altLang="en-US" sz="14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8762" y="1703440"/>
            <a:ext cx="8812174" cy="464727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75352" y="1538929"/>
            <a:ext cx="11024171" cy="4944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Oval 17"/>
          <p:cNvSpPr/>
          <p:nvPr/>
        </p:nvSpPr>
        <p:spPr>
          <a:xfrm rot="18967402">
            <a:off x="1044767" y="6061231"/>
            <a:ext cx="271769" cy="4292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18967402">
            <a:off x="4961480" y="6272807"/>
            <a:ext cx="244253" cy="101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671679" y="6498523"/>
            <a:ext cx="8381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</a:rPr>
              <a:t>星桂街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188494" y="5223029"/>
            <a:ext cx="8146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</a:rPr>
              <a:t>N1-05/07</a:t>
            </a:r>
            <a:endParaRPr lang="en-US" altLang="zh-CN" sz="1200" dirty="0">
              <a:solidFill>
                <a:schemeClr val="bg1"/>
              </a:solidFill>
            </a:endParaRPr>
          </a:p>
          <a:p>
            <a:r>
              <a:rPr lang="en-US" altLang="zh-CN" sz="1200" dirty="0">
                <a:solidFill>
                  <a:schemeClr val="bg1"/>
                </a:solidFill>
              </a:rPr>
              <a:t>273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8" name="Right Arrow 47"/>
          <p:cNvSpPr/>
          <p:nvPr/>
        </p:nvSpPr>
        <p:spPr>
          <a:xfrm rot="12955298">
            <a:off x="9068473" y="4840611"/>
            <a:ext cx="556943" cy="353649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9466190" y="5165886"/>
            <a:ext cx="10687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1"/>
                </a:solidFill>
              </a:rPr>
              <a:t>1</a:t>
            </a:r>
            <a:r>
              <a:rPr lang="zh-CN" altLang="en-US" sz="1400" b="1" dirty="0">
                <a:solidFill>
                  <a:schemeClr val="tx1"/>
                </a:solidFill>
              </a:rPr>
              <a:t>号门入口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97" name="Title 1"/>
          <p:cNvSpPr txBox="1"/>
          <p:nvPr/>
        </p:nvSpPr>
        <p:spPr>
          <a:xfrm>
            <a:off x="575310" y="1009015"/>
            <a:ext cx="5887085" cy="440055"/>
          </a:xfrm>
          <a:prstGeom prst="rect">
            <a:avLst/>
          </a:prstGeom>
        </p:spPr>
        <p:txBody>
          <a:bodyPr vert="horz" lIns="115214" tIns="57608" rIns="115214" bIns="57608" rtlCol="0" anchor="b">
            <a:normAutofit/>
          </a:bodyPr>
          <a:lstStyle>
            <a:lvl1pPr algn="l" defTabSz="1151890" rtl="0" eaLnBrk="1" latinLnBrk="0" hangingPunct="1">
              <a:spcBef>
                <a:spcPct val="0"/>
              </a:spcBef>
              <a:buNone/>
              <a:defRPr sz="2500" b="0" kern="1200">
                <a:solidFill>
                  <a:srgbClr val="00699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商场平面图：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B04 L1-A196    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约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172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平方米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42929" y="6266074"/>
            <a:ext cx="10888836" cy="222656"/>
          </a:xfrm>
          <a:prstGeom prst="rect">
            <a:avLst/>
          </a:prstGeom>
          <a:solidFill>
            <a:srgbClr val="E4ED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rgbClr val="4E4F4F"/>
                </a:solidFill>
              </a:rPr>
              <a:t>大关路</a:t>
            </a:r>
            <a:endParaRPr lang="zh-CN" altLang="en-US" sz="1400" b="1" dirty="0">
              <a:solidFill>
                <a:srgbClr val="4E4F4F"/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0463530" y="1594485"/>
            <a:ext cx="240665" cy="4655820"/>
          </a:xfrm>
          <a:prstGeom prst="rect">
            <a:avLst/>
          </a:prstGeom>
          <a:solidFill>
            <a:srgbClr val="E4ED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rgbClr val="4E4F4F"/>
                </a:solidFill>
              </a:rPr>
              <a:t>金华南路</a:t>
            </a:r>
            <a:endParaRPr lang="zh-CN" altLang="en-US" sz="1400" b="1" dirty="0">
              <a:solidFill>
                <a:srgbClr val="4E4F4F"/>
              </a:solidFill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196975" y="1674495"/>
            <a:ext cx="240665" cy="4582160"/>
          </a:xfrm>
          <a:prstGeom prst="rect">
            <a:avLst/>
          </a:prstGeom>
          <a:solidFill>
            <a:srgbClr val="E4ED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rgbClr val="4E4F4F"/>
                </a:solidFill>
              </a:rPr>
              <a:t>丽水路</a:t>
            </a:r>
            <a:endParaRPr lang="zh-CN" altLang="en-US" sz="1400" b="1" dirty="0">
              <a:solidFill>
                <a:srgbClr val="4E4F4F"/>
              </a:solidFill>
            </a:endParaRPr>
          </a:p>
        </p:txBody>
      </p:sp>
      <p:sp>
        <p:nvSpPr>
          <p:cNvPr id="55" name="Right Arrow 47"/>
          <p:cNvSpPr/>
          <p:nvPr/>
        </p:nvSpPr>
        <p:spPr>
          <a:xfrm rot="18687266">
            <a:off x="1927048" y="5423561"/>
            <a:ext cx="556943" cy="353649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48"/>
          <p:cNvSpPr/>
          <p:nvPr/>
        </p:nvSpPr>
        <p:spPr>
          <a:xfrm>
            <a:off x="1453333" y="5873073"/>
            <a:ext cx="10687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1"/>
                </a:solidFill>
              </a:rPr>
              <a:t>2</a:t>
            </a:r>
            <a:r>
              <a:rPr lang="zh-CN" altLang="en-US" sz="1400" b="1" dirty="0">
                <a:solidFill>
                  <a:schemeClr val="tx1"/>
                </a:solidFill>
              </a:rPr>
              <a:t>号门入口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57" name="右箭头 56"/>
          <p:cNvSpPr/>
          <p:nvPr/>
        </p:nvSpPr>
        <p:spPr>
          <a:xfrm>
            <a:off x="10164278" y="4620126"/>
            <a:ext cx="1143967" cy="60290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/>
              <a:t>通往写字楼</a:t>
            </a:r>
            <a:endParaRPr lang="zh-CN" altLang="en-US" sz="1200" b="1" dirty="0"/>
          </a:p>
        </p:txBody>
      </p:sp>
      <p:sp>
        <p:nvSpPr>
          <p:cNvPr id="59" name="Right Arrow 47"/>
          <p:cNvSpPr/>
          <p:nvPr/>
        </p:nvSpPr>
        <p:spPr>
          <a:xfrm rot="4719861">
            <a:off x="4805135" y="2416308"/>
            <a:ext cx="556943" cy="353649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48"/>
          <p:cNvSpPr/>
          <p:nvPr/>
        </p:nvSpPr>
        <p:spPr>
          <a:xfrm>
            <a:off x="4642393" y="1958381"/>
            <a:ext cx="10687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1"/>
                </a:solidFill>
              </a:rPr>
              <a:t>4</a:t>
            </a:r>
            <a:r>
              <a:rPr lang="zh-CN" altLang="en-US" sz="1400" b="1" dirty="0">
                <a:solidFill>
                  <a:schemeClr val="tx1"/>
                </a:solidFill>
              </a:rPr>
              <a:t>号门入口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61" name="Right Arrow 47"/>
          <p:cNvSpPr/>
          <p:nvPr/>
        </p:nvSpPr>
        <p:spPr>
          <a:xfrm rot="13164008">
            <a:off x="9581503" y="2589310"/>
            <a:ext cx="556943" cy="353649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48"/>
          <p:cNvSpPr/>
          <p:nvPr/>
        </p:nvSpPr>
        <p:spPr>
          <a:xfrm>
            <a:off x="9548890" y="3030995"/>
            <a:ext cx="10687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tx1"/>
                </a:solidFill>
              </a:rPr>
              <a:t>街区入口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58" name="下箭头 57"/>
          <p:cNvSpPr/>
          <p:nvPr/>
        </p:nvSpPr>
        <p:spPr>
          <a:xfrm>
            <a:off x="2384576" y="5326642"/>
            <a:ext cx="603148" cy="119798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/>
              <a:t>通往写字楼</a:t>
            </a:r>
            <a:endParaRPr lang="zh-CN" altLang="en-US" sz="1200" b="1" dirty="0"/>
          </a:p>
        </p:txBody>
      </p:sp>
      <p:sp>
        <p:nvSpPr>
          <p:cNvPr id="96" name="上箭头 95"/>
          <p:cNvSpPr/>
          <p:nvPr/>
        </p:nvSpPr>
        <p:spPr>
          <a:xfrm>
            <a:off x="4118454" y="1935928"/>
            <a:ext cx="651304" cy="988162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/>
              <a:t>通往酒店</a:t>
            </a:r>
            <a:endParaRPr lang="zh-CN" altLang="en-US" sz="1200" b="1" dirty="0"/>
          </a:p>
        </p:txBody>
      </p:sp>
      <p:sp>
        <p:nvSpPr>
          <p:cNvPr id="66" name="Right Arrow 47"/>
          <p:cNvSpPr/>
          <p:nvPr/>
        </p:nvSpPr>
        <p:spPr>
          <a:xfrm rot="3880321">
            <a:off x="2092487" y="2854170"/>
            <a:ext cx="556943" cy="353649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48"/>
          <p:cNvSpPr/>
          <p:nvPr/>
        </p:nvSpPr>
        <p:spPr>
          <a:xfrm>
            <a:off x="1209452" y="2817995"/>
            <a:ext cx="10687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1"/>
                </a:solidFill>
              </a:rPr>
              <a:t>3</a:t>
            </a:r>
            <a:r>
              <a:rPr lang="zh-CN" altLang="en-US" sz="1400" b="1" dirty="0">
                <a:solidFill>
                  <a:schemeClr val="tx1"/>
                </a:solidFill>
              </a:rPr>
              <a:t>号门入口</a:t>
            </a:r>
            <a:endParaRPr lang="zh-CN" altLang="en-US" sz="1400" b="1" dirty="0">
              <a:solidFill>
                <a:schemeClr val="tx1"/>
              </a:solidFill>
            </a:endParaRPr>
          </a:p>
        </p:txBody>
      </p:sp>
      <p:sp>
        <p:nvSpPr>
          <p:cNvPr id="20" name="标题 2"/>
          <p:cNvSpPr>
            <a:spLocks noGrp="1"/>
          </p:cNvSpPr>
          <p:nvPr/>
        </p:nvSpPr>
        <p:spPr>
          <a:xfrm>
            <a:off x="0" y="180355"/>
            <a:ext cx="8813800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1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sz="2400" dirty="0">
                <a:sym typeface="+mn-ea"/>
              </a:rPr>
              <a:t>二、拟建店信息</a:t>
            </a:r>
            <a:r>
              <a:rPr lang="en-US" altLang="zh-CN" sz="2000" dirty="0">
                <a:solidFill>
                  <a:srgbClr val="4E4F4F"/>
                </a:solidFill>
                <a:sym typeface="+mn-ea"/>
              </a:rPr>
              <a:t>/</a:t>
            </a:r>
            <a:r>
              <a:rPr lang="en-US" altLang="zh-CN" sz="2000" dirty="0" err="1" smtClean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拟建店商场平面图</a:t>
            </a:r>
            <a:endParaRPr lang="zh-CN" altLang="en-US" sz="14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圆角矩形标注 32"/>
          <p:cNvSpPr/>
          <p:nvPr/>
        </p:nvSpPr>
        <p:spPr>
          <a:xfrm>
            <a:off x="6609715" y="228600"/>
            <a:ext cx="2604770" cy="915035"/>
          </a:xfrm>
          <a:prstGeom prst="wedgeRoundRectCallout">
            <a:avLst>
              <a:gd name="adj1" fmla="val -94490"/>
              <a:gd name="adj2" fmla="val 206904"/>
              <a:gd name="adj3" fmla="val 16667"/>
            </a:avLst>
          </a:prstGeom>
          <a:noFill/>
          <a:ln>
            <a:solidFill>
              <a:srgbClr val="4E4F4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6650990" y="228600"/>
            <a:ext cx="2366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注：</a:t>
            </a:r>
            <a:endParaRPr lang="zh-CN" altLang="en-US" sz="12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商场平面图标记出</a:t>
            </a:r>
            <a:r>
              <a:rPr lang="zh-CN" altLang="en-US" sz="12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重要出入口</a:t>
            </a:r>
            <a:r>
              <a:rPr lang="zh-CN" altLang="en-US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</a:t>
            </a:r>
            <a:r>
              <a:rPr lang="zh-CN" altLang="en-US" sz="12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我司商场店</a:t>
            </a:r>
            <a:r>
              <a:rPr lang="zh-CN" altLang="en-US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位置</a:t>
            </a:r>
            <a:endParaRPr lang="zh-CN" altLang="en-US" sz="12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990090" y="4494530"/>
            <a:ext cx="761365" cy="6711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6609715" y="2541270"/>
            <a:ext cx="761365" cy="67119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650990" y="2703830"/>
            <a:ext cx="8509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tx1"/>
                </a:solidFill>
              </a:rPr>
              <a:t>小鹏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9333032" y="621767"/>
            <a:ext cx="2604770" cy="915035"/>
          </a:xfrm>
          <a:prstGeom prst="wedgeRoundRectCallout">
            <a:avLst>
              <a:gd name="adj1" fmla="val -122647"/>
              <a:gd name="adj2" fmla="val 184559"/>
              <a:gd name="adj3" fmla="val 16667"/>
            </a:avLst>
          </a:prstGeom>
          <a:noFill/>
          <a:ln>
            <a:solidFill>
              <a:srgbClr val="4E4F4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4E4F4F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465683" y="668105"/>
            <a:ext cx="2366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注：</a:t>
            </a:r>
            <a:endParaRPr lang="zh-CN" altLang="en-US" sz="12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商场平面图标记出入驻</a:t>
            </a:r>
            <a:r>
              <a:rPr lang="zh-CN" altLang="en-US" sz="12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新能源品牌位置</a:t>
            </a:r>
            <a:r>
              <a:rPr lang="zh-CN" altLang="en-US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，如蔚来、理想、小鹏、领跑等品牌</a:t>
            </a:r>
            <a:endParaRPr lang="zh-CN" altLang="en-US" sz="12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4230" y="5116195"/>
            <a:ext cx="15601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</a:rPr>
              <a:t>哪吒拟建店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1139825" y="1492250"/>
            <a:ext cx="9743440" cy="37299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Oval 17"/>
          <p:cNvSpPr/>
          <p:nvPr/>
        </p:nvSpPr>
        <p:spPr>
          <a:xfrm rot="18967402">
            <a:off x="1044767" y="6061231"/>
            <a:ext cx="271769" cy="4292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18967402">
            <a:off x="4961480" y="6272807"/>
            <a:ext cx="244253" cy="1019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671679" y="6498523"/>
            <a:ext cx="8381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bg1"/>
                </a:solidFill>
              </a:rPr>
              <a:t>星桂街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188494" y="5223029"/>
            <a:ext cx="8146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</a:rPr>
              <a:t>N1-05/07</a:t>
            </a:r>
            <a:endParaRPr lang="en-US" altLang="zh-CN" sz="1200" dirty="0">
              <a:solidFill>
                <a:schemeClr val="bg1"/>
              </a:solidFill>
            </a:endParaRPr>
          </a:p>
          <a:p>
            <a:r>
              <a:rPr lang="en-US" altLang="zh-CN" sz="1200" dirty="0">
                <a:solidFill>
                  <a:schemeClr val="bg1"/>
                </a:solidFill>
              </a:rPr>
              <a:t>273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5" name="Title 1"/>
          <p:cNvSpPr txBox="1"/>
          <p:nvPr/>
        </p:nvSpPr>
        <p:spPr>
          <a:xfrm>
            <a:off x="575310" y="572770"/>
            <a:ext cx="5887085" cy="824865"/>
          </a:xfrm>
          <a:prstGeom prst="rect">
            <a:avLst/>
          </a:prstGeom>
        </p:spPr>
        <p:txBody>
          <a:bodyPr vert="horz" lIns="115214" tIns="57608" rIns="115214" bIns="57608" rtlCol="0" anchor="b">
            <a:normAutofit fontScale="97500" lnSpcReduction="10000"/>
          </a:bodyPr>
          <a:lstStyle>
            <a:lvl1pPr algn="l" defTabSz="1151890" rtl="0" eaLnBrk="1" latinLnBrk="0" hangingPunct="1">
              <a:spcBef>
                <a:spcPct val="0"/>
              </a:spcBef>
              <a:buNone/>
              <a:defRPr sz="2500" b="0" kern="1200">
                <a:solidFill>
                  <a:srgbClr val="00699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</a:rPr>
              <a:t>                    </a:t>
            </a:r>
            <a:endParaRPr lang="zh-CN" altLang="en-US" sz="1600" dirty="0"/>
          </a:p>
          <a:p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                                                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 </a:t>
            </a: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商场店展位平面图：</a:t>
            </a:r>
            <a:r>
              <a:rPr lang="en-US" altLang="zh-CN" sz="1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B04 L1-A196    </a:t>
            </a: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约</a:t>
            </a:r>
            <a:r>
              <a:rPr lang="en-US" altLang="zh-CN" sz="1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172</a:t>
            </a:r>
            <a:r>
              <a:rPr lang="zh-CN" altLang="en-US" sz="1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平方米</a:t>
            </a:r>
            <a:endParaRPr lang="zh-CN" altLang="en-US" sz="1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7280" y="1492250"/>
            <a:ext cx="4451985" cy="3063875"/>
          </a:xfrm>
          <a:prstGeom prst="rect">
            <a:avLst/>
          </a:prstGeom>
        </p:spPr>
      </p:pic>
      <p:sp>
        <p:nvSpPr>
          <p:cNvPr id="41" name="Rectangle 48"/>
          <p:cNvSpPr/>
          <p:nvPr/>
        </p:nvSpPr>
        <p:spPr>
          <a:xfrm>
            <a:off x="5896610" y="4854575"/>
            <a:ext cx="124142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zh-CN" altLang="en-US" b="1" dirty="0">
                <a:solidFill>
                  <a:schemeClr val="accent6">
                    <a:lumMod val="50000"/>
                  </a:schemeClr>
                </a:solidFill>
              </a:rPr>
              <a:t>号门入口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0" name="标题 2"/>
          <p:cNvSpPr>
            <a:spLocks noGrp="1"/>
          </p:cNvSpPr>
          <p:nvPr/>
        </p:nvSpPr>
        <p:spPr>
          <a:xfrm>
            <a:off x="0" y="218395"/>
            <a:ext cx="8813800" cy="50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 spc="100"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sz="2400" dirty="0">
                <a:sym typeface="+mn-ea"/>
              </a:rPr>
              <a:t>二、拟建店信息</a:t>
            </a:r>
            <a:r>
              <a:rPr lang="en-US" altLang="zh-CN" sz="2000" dirty="0">
                <a:solidFill>
                  <a:srgbClr val="4E4F4F"/>
                </a:solidFill>
                <a:sym typeface="+mn-ea"/>
              </a:rPr>
              <a:t>/</a:t>
            </a:r>
            <a:r>
              <a:rPr lang="en-US" altLang="zh-CN" sz="2000" dirty="0" err="1" smtClean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拟建</a:t>
            </a:r>
            <a:r>
              <a:rPr lang="zh-CN" altLang="en-US" sz="2000" dirty="0" smtClean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商场</a:t>
            </a:r>
            <a:r>
              <a:rPr lang="en-US" altLang="zh-CN" sz="2000" dirty="0" err="1" smtClean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</a:rPr>
              <a:t>店平面图</a:t>
            </a:r>
            <a:endParaRPr lang="zh-CN" altLang="en-US" sz="14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Right Arrow 47"/>
          <p:cNvSpPr/>
          <p:nvPr/>
        </p:nvSpPr>
        <p:spPr>
          <a:xfrm rot="19527266">
            <a:off x="5212080" y="4594860"/>
            <a:ext cx="1077595" cy="353695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圆角矩形标注 32"/>
          <p:cNvSpPr/>
          <p:nvPr/>
        </p:nvSpPr>
        <p:spPr>
          <a:xfrm>
            <a:off x="7912100" y="1570471"/>
            <a:ext cx="2604770" cy="915035"/>
          </a:xfrm>
          <a:prstGeom prst="wedgeRoundRectCallout">
            <a:avLst>
              <a:gd name="adj1" fmla="val -43174"/>
              <a:gd name="adj2" fmla="val 117314"/>
              <a:gd name="adj3" fmla="val 16667"/>
            </a:avLst>
          </a:prstGeom>
          <a:noFill/>
          <a:ln>
            <a:solidFill>
              <a:srgbClr val="4E4F4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089265" y="1743217"/>
            <a:ext cx="2366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注：</a:t>
            </a:r>
            <a:endParaRPr lang="zh-CN" altLang="en-US" sz="12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标注出拟建店尺寸（如</a:t>
            </a:r>
            <a:r>
              <a:rPr lang="zh-CN" altLang="en-US" sz="1200" b="1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面宽、进深、层高</a:t>
            </a:r>
            <a:r>
              <a:rPr lang="zh-CN" altLang="en-US" sz="1200" dirty="0">
                <a:solidFill>
                  <a:srgbClr val="4E4F4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等尺寸）</a:t>
            </a:r>
            <a:endParaRPr lang="zh-CN" altLang="en-US" sz="1200" dirty="0">
              <a:solidFill>
                <a:srgbClr val="4E4F4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28" name="表格 2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140460" y="5501005"/>
          <a:ext cx="9768205" cy="1232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4730"/>
                <a:gridCol w="1118235"/>
                <a:gridCol w="962025"/>
                <a:gridCol w="1166495"/>
                <a:gridCol w="1380490"/>
                <a:gridCol w="1060450"/>
                <a:gridCol w="1426845"/>
                <a:gridCol w="1638935"/>
              </a:tblGrid>
              <a:tr h="407670">
                <a:tc gridSpan="8">
                  <a:txBody>
                    <a:bodyPr/>
                    <a:lstStyle/>
                    <a:p>
                      <a:pPr algn="ctr"/>
                      <a:r>
                        <a:rPr lang="zh-CN" altLang="en-US" sz="120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拟建店其他配套信息</a:t>
                      </a:r>
                      <a:endParaRPr lang="zh-CN" altLang="en-US" sz="1200" b="1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DF6"/>
                    </a:solidFill>
                  </a:tcPr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78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现有电容量</a:t>
                      </a:r>
                      <a:endParaRPr lang="zh-CN" altLang="en-US" sz="105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电容是否可增</a:t>
                      </a:r>
                      <a:endParaRPr lang="zh-CN" altLang="en-US" sz="105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可增电容至</a:t>
                      </a:r>
                      <a:endParaRPr lang="zh-CN" altLang="en-US" sz="105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zh-CN" altLang="en-US" sz="105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充电桩</a:t>
                      </a:r>
                      <a:endParaRPr lang="zh-CN" altLang="en-US" sz="1050" b="1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5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试驾车位</a:t>
                      </a:r>
                      <a:endParaRPr lang="zh-CN" altLang="en-US" sz="1050" b="1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5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交付车位</a:t>
                      </a:r>
                      <a:endParaRPr lang="zh-CN" altLang="en-US" sz="1050" b="1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仓储车位</a:t>
                      </a:r>
                      <a:endParaRPr lang="zh-CN" altLang="en-US" sz="1050" b="1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705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kw</a:t>
                      </a:r>
                      <a:endParaRPr lang="en-US" altLang="zh-CN" sz="105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05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是</a:t>
                      </a:r>
                      <a:r>
                        <a:rPr lang="en-US" altLang="zh-CN" sz="105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r>
                        <a:rPr lang="zh-CN" altLang="en-US" sz="105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否</a:t>
                      </a:r>
                      <a:endParaRPr lang="zh-CN" altLang="en-US" sz="105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kw</a:t>
                      </a:r>
                      <a:endParaRPr lang="en-US" altLang="zh-CN" sz="1050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室内 个慢充</a:t>
                      </a:r>
                      <a:endParaRPr lang="zh-CN" altLang="en-US" sz="1050" b="1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5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室外个快充</a:t>
                      </a:r>
                      <a:endParaRPr lang="zh-CN" altLang="en-US" sz="1050" b="1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05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室外个慢充</a:t>
                      </a:r>
                      <a:endParaRPr lang="zh-CN" altLang="en-US" sz="1050" b="1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5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个</a:t>
                      </a:r>
                      <a:endParaRPr lang="zh-CN" altLang="en-US" sz="1050" b="1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5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个</a:t>
                      </a:r>
                      <a:endParaRPr lang="zh-CN" altLang="en-US" sz="1050" b="1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b="1" dirty="0">
                          <a:solidFill>
                            <a:srgbClr val="4E4F4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个</a:t>
                      </a:r>
                      <a:endParaRPr lang="zh-CN" altLang="en-US" sz="1050" b="1" dirty="0">
                        <a:solidFill>
                          <a:srgbClr val="4E4F4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7912100" y="3063392"/>
            <a:ext cx="153785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面宽：</a:t>
            </a:r>
            <a:r>
              <a:rPr lang="en-US" altLang="zh-CN" dirty="0"/>
              <a:t>14</a:t>
            </a:r>
            <a:r>
              <a:rPr lang="zh-CN" altLang="en-US" dirty="0"/>
              <a:t>米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纵深：</a:t>
            </a:r>
            <a:r>
              <a:rPr lang="en-US" altLang="zh-CN" dirty="0"/>
              <a:t>11</a:t>
            </a:r>
            <a:r>
              <a:rPr lang="zh-CN" altLang="en-US" dirty="0"/>
              <a:t>米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层高：</a:t>
            </a:r>
            <a:r>
              <a:rPr lang="en-US" altLang="zh-CN" dirty="0"/>
              <a:t>5</a:t>
            </a:r>
            <a:r>
              <a:rPr lang="zh-CN" altLang="en-US" dirty="0"/>
              <a:t>米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ABLE_BEAUTIFY" val="{462f3165-d328-4c5c-ae6c-b769ff7e8c16}"/>
</p:tagLst>
</file>

<file path=ppt/tags/tag10.xml><?xml version="1.0" encoding="utf-8"?>
<p:tagLst xmlns:p="http://schemas.openxmlformats.org/presentationml/2006/main">
  <p:tag name="KSO_WM_UNIT_TABLE_BEAUTIFY" val="{5b48af71-df15-4b69-a64b-9dec412a0437}"/>
</p:tagLst>
</file>

<file path=ppt/tags/tag11.xml><?xml version="1.0" encoding="utf-8"?>
<p:tagLst xmlns:p="http://schemas.openxmlformats.org/presentationml/2006/main">
  <p:tag name="KSO_WM_UNIT_TABLE_BEAUTIFY" val="smartTable{ef49d04b-752f-42a8-a40e-f585e9097465}"/>
</p:tagLst>
</file>

<file path=ppt/tags/tag12.xml><?xml version="1.0" encoding="utf-8"?>
<p:tagLst xmlns:p="http://schemas.openxmlformats.org/presentationml/2006/main">
  <p:tag name="ISLIDE.GUIDESSETTING" val="{&quot;Id&quot;:&quot;GuidesStyle_None&quot;,&quot;Name&quot;:&quot;无&quot;,&quot;HeaderHeight&quot;:0.0,&quot;FooterHeight&quot;:0.0,&quot;SideMargin&quot;:0.0,&quot;TopMargin&quot;:0.0,&quot;BottomMargin&quot;:0.0,&quot;IntervalMargin&quot;:0.0,&quot;SettingType&quot;:&quot;System&quot;}"/>
  <p:tag name="COMMONDATA" val="eyJoZGlkIjoiMjdmM2NhMTc4ZWExMWMzOGI2ZWM5ODViZGE4N2U2ZWEifQ=="/>
</p:tagLst>
</file>

<file path=ppt/tags/tag2.xml><?xml version="1.0" encoding="utf-8"?>
<p:tagLst xmlns:p="http://schemas.openxmlformats.org/presentationml/2006/main">
  <p:tag name="KSO_WM_UNIT_TABLE_BEAUTIFY" val="{4616e8b2-fed5-4298-bbd3-7a48b864b3ff}"/>
</p:tagLst>
</file>

<file path=ppt/tags/tag3.xml><?xml version="1.0" encoding="utf-8"?>
<p:tagLst xmlns:p="http://schemas.openxmlformats.org/presentationml/2006/main">
  <p:tag name="KSO_WM_UNIT_TABLE_BEAUTIFY" val="{29b7a76a-d6a1-4e27-8289-4cadc9a88c4b}"/>
</p:tagLst>
</file>

<file path=ppt/tags/tag4.xml><?xml version="1.0" encoding="utf-8"?>
<p:tagLst xmlns:p="http://schemas.openxmlformats.org/presentationml/2006/main">
  <p:tag name="THINKCELLSHAPEDONOTDELETE" val="pGlYrC4ATDE6MoTw4hOVn0Q"/>
</p:tagLst>
</file>

<file path=ppt/tags/tag5.xml><?xml version="1.0" encoding="utf-8"?>
<p:tagLst xmlns:p="http://schemas.openxmlformats.org/presentationml/2006/main">
  <p:tag name="THINKCELLSHAPEDONOTDELETE" val="pGlYrC4ATDE6MoTw4hOVn0Q"/>
</p:tagLst>
</file>

<file path=ppt/tags/tag6.xml><?xml version="1.0" encoding="utf-8"?>
<p:tagLst xmlns:p="http://schemas.openxmlformats.org/presentationml/2006/main">
  <p:tag name="KSO_WM_UNIT_TABLE_BEAUTIFY" val="{4b9470bb-98f2-44cf-bffe-f052b5be3c14}"/>
</p:tagLst>
</file>

<file path=ppt/tags/tag7.xml><?xml version="1.0" encoding="utf-8"?>
<p:tagLst xmlns:p="http://schemas.openxmlformats.org/presentationml/2006/main">
  <p:tag name="KSO_WM_UNIT_TABLE_BEAUTIFY" val="smartTable{2c84c727-923a-43a7-92cb-b808df0609d3}"/>
  <p:tag name="TABLE_ENDDRAG_ORIGIN_RECT" val="758*97"/>
  <p:tag name="TABLE_ENDDRAG_RECT" val="89*433*758*97"/>
</p:tagLst>
</file>

<file path=ppt/tags/tag8.xml><?xml version="1.0" encoding="utf-8"?>
<p:tagLst xmlns:p="http://schemas.openxmlformats.org/presentationml/2006/main">
  <p:tag name="KSO_WM_UNIT_TABLE_BEAUTIFY" val="{5b48af71-df15-4b69-a64b-9dec412a0437}"/>
</p:tagLst>
</file>

<file path=ppt/tags/tag9.xml><?xml version="1.0" encoding="utf-8"?>
<p:tagLst xmlns:p="http://schemas.openxmlformats.org/presentationml/2006/main">
  <p:tag name="KSO_WM_UNIT_TABLE_BEAUTIFY" val="{5b48af71-df15-4b69-a64b-9dec412a0437}"/>
</p:tagLst>
</file>

<file path=ppt/theme/theme1.xml><?xml version="1.0" encoding="utf-8"?>
<a:theme xmlns:a="http://schemas.openxmlformats.org/drawingml/2006/main" name="Office 主题">
  <a:themeElements>
    <a:clrScheme name="合众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28B9E"/>
      </a:accent1>
      <a:accent2>
        <a:srgbClr val="00BED6"/>
      </a:accent2>
      <a:accent3>
        <a:srgbClr val="003B71"/>
      </a:accent3>
      <a:accent4>
        <a:srgbClr val="B3B9AC"/>
      </a:accent4>
      <a:accent5>
        <a:srgbClr val="000008"/>
      </a:accent5>
      <a:accent6>
        <a:srgbClr val="929A9F"/>
      </a:accent6>
      <a:hlink>
        <a:srgbClr val="0563C1"/>
      </a:hlink>
      <a:folHlink>
        <a:srgbClr val="954F72"/>
      </a:folHlink>
    </a:clrScheme>
    <a:fontScheme name="自定义 3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合众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28B9E"/>
      </a:accent1>
      <a:accent2>
        <a:srgbClr val="00BED6"/>
      </a:accent2>
      <a:accent3>
        <a:srgbClr val="003B71"/>
      </a:accent3>
      <a:accent4>
        <a:srgbClr val="B3B9AC"/>
      </a:accent4>
      <a:accent5>
        <a:srgbClr val="000008"/>
      </a:accent5>
      <a:accent6>
        <a:srgbClr val="929A9F"/>
      </a:accent6>
      <a:hlink>
        <a:srgbClr val="0563C1"/>
      </a:hlink>
      <a:folHlink>
        <a:srgbClr val="954F72"/>
      </a:folHlink>
    </a:clrScheme>
    <a:fontScheme name="自定义 3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合众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28B9E"/>
      </a:accent1>
      <a:accent2>
        <a:srgbClr val="00BED6"/>
      </a:accent2>
      <a:accent3>
        <a:srgbClr val="003B71"/>
      </a:accent3>
      <a:accent4>
        <a:srgbClr val="B3B9AC"/>
      </a:accent4>
      <a:accent5>
        <a:srgbClr val="000008"/>
      </a:accent5>
      <a:accent6>
        <a:srgbClr val="929A9F"/>
      </a:accent6>
      <a:hlink>
        <a:srgbClr val="0563C1"/>
      </a:hlink>
      <a:folHlink>
        <a:srgbClr val="954F72"/>
      </a:folHlink>
    </a:clrScheme>
    <a:fontScheme name="自定义 3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/>
        </a:solidFill>
        <a:ln w="12700">
          <a:solidFill>
            <a:schemeClr val="tx1"/>
          </a:solidFill>
          <a:miter lim="800000"/>
        </a:ln>
      </a:spPr>
      <a:bodyPr wrap="square" lIns="90000" tIns="46800" rIns="90000" bIns="46800" anchor="ctr">
        <a:spAutoFit/>
      </a:bodyPr>
      <a:lstStyle>
        <a:defPPr>
          <a:defRPr/>
        </a:defPPr>
      </a:lst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合众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28B9E"/>
      </a:accent1>
      <a:accent2>
        <a:srgbClr val="00BED6"/>
      </a:accent2>
      <a:accent3>
        <a:srgbClr val="003B71"/>
      </a:accent3>
      <a:accent4>
        <a:srgbClr val="B3B9AC"/>
      </a:accent4>
      <a:accent5>
        <a:srgbClr val="000008"/>
      </a:accent5>
      <a:accent6>
        <a:srgbClr val="929A9F"/>
      </a:accent6>
      <a:hlink>
        <a:srgbClr val="0563C1"/>
      </a:hlink>
      <a:folHlink>
        <a:srgbClr val="954F72"/>
      </a:folHlink>
    </a:clrScheme>
    <a:fontScheme name="自定义 3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4525</Words>
  <Application>WPS 演示</Application>
  <PresentationFormat>宽屏</PresentationFormat>
  <Paragraphs>1154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25</vt:i4>
      </vt:variant>
    </vt:vector>
  </HeadingPairs>
  <TitlesOfParts>
    <vt:vector size="44" baseType="lpstr">
      <vt:lpstr>Arial</vt:lpstr>
      <vt:lpstr>宋体</vt:lpstr>
      <vt:lpstr>Wingdings</vt:lpstr>
      <vt:lpstr>Arial</vt:lpstr>
      <vt:lpstr>微软雅黑</vt:lpstr>
      <vt:lpstr>VW Headline OT-Book</vt:lpstr>
      <vt:lpstr>Segoe Print</vt:lpstr>
      <vt:lpstr>汉仪中黑简</vt:lpstr>
      <vt:lpstr>黑体</vt:lpstr>
      <vt:lpstr>Calibri</vt:lpstr>
      <vt:lpstr>Times New Roman</vt:lpstr>
      <vt:lpstr>方正兰亭黑简体</vt:lpstr>
      <vt:lpstr>Verdana</vt:lpstr>
      <vt:lpstr>Arial Unicode MS</vt:lpstr>
      <vt:lpstr>等线</vt:lpstr>
      <vt:lpstr>Office 主题</vt:lpstr>
      <vt:lpstr>1_Office 主题</vt:lpstr>
      <vt:lpstr>4_Office 主题</vt:lpstr>
      <vt:lpstr>2_Office 主题</vt:lpstr>
      <vt:lpstr>哪吒汽车山海网申请报告</vt:lpstr>
      <vt:lpstr>一、申请单位信息/拟建商场店申请人基本信息</vt:lpstr>
      <vt:lpstr>二、拟建店信息/拟申请区域竞品渠道情况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二、拟建店信息/拟建店相关照片-服务中心</vt:lpstr>
      <vt:lpstr>二、拟建店信息/拟建店相关照片-服务中心</vt:lpstr>
      <vt:lpstr>二、拟建店信息/拟建店相关照片-服务中心</vt:lpstr>
      <vt:lpstr>PowerPoint 演示文稿</vt:lpstr>
      <vt:lpstr>PowerPoint 演示文稿</vt:lpstr>
      <vt:lpstr>二、拟建店信息/拟建店管理团队简介</vt:lpstr>
      <vt:lpstr>三、拟建店建设、投资计划/经营、推广计划</vt:lpstr>
      <vt:lpstr>三、拟建店建设、投资计划/经营、推广计划</vt:lpstr>
      <vt:lpstr>PowerPoint 演示文稿</vt:lpstr>
      <vt:lpstr>四、附录/必备附件清单</vt:lpstr>
      <vt:lpstr>四、附录-需提交的资料（如资料较多，可自行增加页）</vt:lpstr>
      <vt:lpstr>四、附录-需提交的资料（如资料较多，可自行增加页）</vt:lpstr>
      <vt:lpstr>四、附录-需提交的资料（如资料较多，可自行增加页）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COW_bro</cp:lastModifiedBy>
  <cp:revision>504</cp:revision>
  <dcterms:created xsi:type="dcterms:W3CDTF">2019-08-28T17:34:00Z</dcterms:created>
  <dcterms:modified xsi:type="dcterms:W3CDTF">2022-11-09T07:06:36Z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3B305CAA8A3E4A5395A5A9C90281EE5F</vt:lpwstr>
  </property>
</Properties>
</file>